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77" r:id="rId4"/>
    <p:sldId id="271" r:id="rId5"/>
    <p:sldId id="272" r:id="rId6"/>
    <p:sldId id="275" r:id="rId7"/>
    <p:sldId id="269" r:id="rId8"/>
    <p:sldId id="266" r:id="rId9"/>
    <p:sldId id="276" r:id="rId10"/>
    <p:sldId id="258" r:id="rId11"/>
    <p:sldId id="259" r:id="rId12"/>
    <p:sldId id="262"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30"/>
  </p:normalViewPr>
  <p:slideViewPr>
    <p:cSldViewPr snapToGrid="0" snapToObjects="1">
      <p:cViewPr varScale="1">
        <p:scale>
          <a:sx n="116" d="100"/>
          <a:sy n="116" d="100"/>
        </p:scale>
        <p:origin x="3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882D7-055B-854C-AAC8-14DDB3ACCF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16362B-9497-2845-BB18-8F04C1390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341EFD-CA79-D842-860E-2DC8DEC36989}"/>
              </a:ext>
            </a:extLst>
          </p:cNvPr>
          <p:cNvSpPr>
            <a:spLocks noGrp="1"/>
          </p:cNvSpPr>
          <p:nvPr>
            <p:ph type="dt" sz="half" idx="10"/>
          </p:nvPr>
        </p:nvSpPr>
        <p:spPr/>
        <p:txBody>
          <a:bodyPr/>
          <a:lstStyle/>
          <a:p>
            <a:fld id="{09E9B9DB-4966-7D42-B1D3-0D34D686AAE8}" type="datetimeFigureOut">
              <a:rPr lang="en-US" smtClean="0"/>
              <a:t>11/9/21</a:t>
            </a:fld>
            <a:endParaRPr lang="en-US"/>
          </a:p>
        </p:txBody>
      </p:sp>
      <p:sp>
        <p:nvSpPr>
          <p:cNvPr id="5" name="Footer Placeholder 4">
            <a:extLst>
              <a:ext uri="{FF2B5EF4-FFF2-40B4-BE49-F238E27FC236}">
                <a16:creationId xmlns:a16="http://schemas.microsoft.com/office/drawing/2014/main" id="{6364350D-95B7-844B-881D-1D0DE4778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CE305-E319-2E4A-A3F1-BFDBEB01681A}"/>
              </a:ext>
            </a:extLst>
          </p:cNvPr>
          <p:cNvSpPr>
            <a:spLocks noGrp="1"/>
          </p:cNvSpPr>
          <p:nvPr>
            <p:ph type="sldNum" sz="quarter" idx="12"/>
          </p:nvPr>
        </p:nvSpPr>
        <p:spPr/>
        <p:txBody>
          <a:bodyPr/>
          <a:lstStyle/>
          <a:p>
            <a:fld id="{D04CDE18-CB01-934A-A484-DADD1B040CC5}" type="slidenum">
              <a:rPr lang="en-US" smtClean="0"/>
              <a:t>‹#›</a:t>
            </a:fld>
            <a:endParaRPr lang="en-US"/>
          </a:p>
        </p:txBody>
      </p:sp>
    </p:spTree>
    <p:extLst>
      <p:ext uri="{BB962C8B-B14F-4D97-AF65-F5344CB8AC3E}">
        <p14:creationId xmlns:p14="http://schemas.microsoft.com/office/powerpoint/2010/main" val="357670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B99E-FE7B-F541-A824-B73BDBAAF3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F26A12-1CBF-DC48-A980-F4AB563453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DA68E9-835A-E94E-B260-703FD07D4E79}"/>
              </a:ext>
            </a:extLst>
          </p:cNvPr>
          <p:cNvSpPr>
            <a:spLocks noGrp="1"/>
          </p:cNvSpPr>
          <p:nvPr>
            <p:ph type="dt" sz="half" idx="10"/>
          </p:nvPr>
        </p:nvSpPr>
        <p:spPr/>
        <p:txBody>
          <a:bodyPr/>
          <a:lstStyle/>
          <a:p>
            <a:fld id="{09E9B9DB-4966-7D42-B1D3-0D34D686AAE8}" type="datetimeFigureOut">
              <a:rPr lang="en-US" smtClean="0"/>
              <a:t>11/9/21</a:t>
            </a:fld>
            <a:endParaRPr lang="en-US"/>
          </a:p>
        </p:txBody>
      </p:sp>
      <p:sp>
        <p:nvSpPr>
          <p:cNvPr id="5" name="Footer Placeholder 4">
            <a:extLst>
              <a:ext uri="{FF2B5EF4-FFF2-40B4-BE49-F238E27FC236}">
                <a16:creationId xmlns:a16="http://schemas.microsoft.com/office/drawing/2014/main" id="{5684785C-6AB0-9145-9958-DF0D2EE2D3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75BEC8-0713-9743-B3A7-6FA60A2F8C2B}"/>
              </a:ext>
            </a:extLst>
          </p:cNvPr>
          <p:cNvSpPr>
            <a:spLocks noGrp="1"/>
          </p:cNvSpPr>
          <p:nvPr>
            <p:ph type="sldNum" sz="quarter" idx="12"/>
          </p:nvPr>
        </p:nvSpPr>
        <p:spPr/>
        <p:txBody>
          <a:bodyPr/>
          <a:lstStyle/>
          <a:p>
            <a:fld id="{D04CDE18-CB01-934A-A484-DADD1B040CC5}" type="slidenum">
              <a:rPr lang="en-US" smtClean="0"/>
              <a:t>‹#›</a:t>
            </a:fld>
            <a:endParaRPr lang="en-US"/>
          </a:p>
        </p:txBody>
      </p:sp>
    </p:spTree>
    <p:extLst>
      <p:ext uri="{BB962C8B-B14F-4D97-AF65-F5344CB8AC3E}">
        <p14:creationId xmlns:p14="http://schemas.microsoft.com/office/powerpoint/2010/main" val="318031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B491BD-3471-F049-BC4F-225C9CAB2D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5B0F11-9EA9-3447-BA9A-73F7C3D961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571086-1049-894E-B3E0-325F2E0F1C58}"/>
              </a:ext>
            </a:extLst>
          </p:cNvPr>
          <p:cNvSpPr>
            <a:spLocks noGrp="1"/>
          </p:cNvSpPr>
          <p:nvPr>
            <p:ph type="dt" sz="half" idx="10"/>
          </p:nvPr>
        </p:nvSpPr>
        <p:spPr/>
        <p:txBody>
          <a:bodyPr/>
          <a:lstStyle/>
          <a:p>
            <a:fld id="{09E9B9DB-4966-7D42-B1D3-0D34D686AAE8}" type="datetimeFigureOut">
              <a:rPr lang="en-US" smtClean="0"/>
              <a:t>11/9/21</a:t>
            </a:fld>
            <a:endParaRPr lang="en-US"/>
          </a:p>
        </p:txBody>
      </p:sp>
      <p:sp>
        <p:nvSpPr>
          <p:cNvPr id="5" name="Footer Placeholder 4">
            <a:extLst>
              <a:ext uri="{FF2B5EF4-FFF2-40B4-BE49-F238E27FC236}">
                <a16:creationId xmlns:a16="http://schemas.microsoft.com/office/drawing/2014/main" id="{D5285717-3545-2848-8449-E33CB379F5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5E898-70E8-0448-B7F7-08035BFD93C7}"/>
              </a:ext>
            </a:extLst>
          </p:cNvPr>
          <p:cNvSpPr>
            <a:spLocks noGrp="1"/>
          </p:cNvSpPr>
          <p:nvPr>
            <p:ph type="sldNum" sz="quarter" idx="12"/>
          </p:nvPr>
        </p:nvSpPr>
        <p:spPr/>
        <p:txBody>
          <a:bodyPr/>
          <a:lstStyle/>
          <a:p>
            <a:fld id="{D04CDE18-CB01-934A-A484-DADD1B040CC5}" type="slidenum">
              <a:rPr lang="en-US" smtClean="0"/>
              <a:t>‹#›</a:t>
            </a:fld>
            <a:endParaRPr lang="en-US"/>
          </a:p>
        </p:txBody>
      </p:sp>
    </p:spTree>
    <p:extLst>
      <p:ext uri="{BB962C8B-B14F-4D97-AF65-F5344CB8AC3E}">
        <p14:creationId xmlns:p14="http://schemas.microsoft.com/office/powerpoint/2010/main" val="101646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83EE7-B805-5D47-9C6C-36BC62BE30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BFD71D-A4C5-A54D-B2B6-FED37E6D87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C34B37-9EF0-6B4B-AA61-3226A13EA9AF}"/>
              </a:ext>
            </a:extLst>
          </p:cNvPr>
          <p:cNvSpPr>
            <a:spLocks noGrp="1"/>
          </p:cNvSpPr>
          <p:nvPr>
            <p:ph type="dt" sz="half" idx="10"/>
          </p:nvPr>
        </p:nvSpPr>
        <p:spPr/>
        <p:txBody>
          <a:bodyPr/>
          <a:lstStyle/>
          <a:p>
            <a:fld id="{09E9B9DB-4966-7D42-B1D3-0D34D686AAE8}" type="datetimeFigureOut">
              <a:rPr lang="en-US" smtClean="0"/>
              <a:t>11/9/21</a:t>
            </a:fld>
            <a:endParaRPr lang="en-US"/>
          </a:p>
        </p:txBody>
      </p:sp>
      <p:sp>
        <p:nvSpPr>
          <p:cNvPr id="5" name="Footer Placeholder 4">
            <a:extLst>
              <a:ext uri="{FF2B5EF4-FFF2-40B4-BE49-F238E27FC236}">
                <a16:creationId xmlns:a16="http://schemas.microsoft.com/office/drawing/2014/main" id="{1CBC0DAC-8704-324E-9213-03CC1942B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809157-20D5-6345-AC23-7D650A479487}"/>
              </a:ext>
            </a:extLst>
          </p:cNvPr>
          <p:cNvSpPr>
            <a:spLocks noGrp="1"/>
          </p:cNvSpPr>
          <p:nvPr>
            <p:ph type="sldNum" sz="quarter" idx="12"/>
          </p:nvPr>
        </p:nvSpPr>
        <p:spPr/>
        <p:txBody>
          <a:bodyPr/>
          <a:lstStyle/>
          <a:p>
            <a:fld id="{D04CDE18-CB01-934A-A484-DADD1B040CC5}" type="slidenum">
              <a:rPr lang="en-US" smtClean="0"/>
              <a:t>‹#›</a:t>
            </a:fld>
            <a:endParaRPr lang="en-US"/>
          </a:p>
        </p:txBody>
      </p:sp>
    </p:spTree>
    <p:extLst>
      <p:ext uri="{BB962C8B-B14F-4D97-AF65-F5344CB8AC3E}">
        <p14:creationId xmlns:p14="http://schemas.microsoft.com/office/powerpoint/2010/main" val="3234574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B3260-83D9-B445-AFAD-FE4C9F07CC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BD5137-0816-344E-BF6C-7B9428EE6E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16346A-B7AB-E14D-9682-C66C080053FB}"/>
              </a:ext>
            </a:extLst>
          </p:cNvPr>
          <p:cNvSpPr>
            <a:spLocks noGrp="1"/>
          </p:cNvSpPr>
          <p:nvPr>
            <p:ph type="dt" sz="half" idx="10"/>
          </p:nvPr>
        </p:nvSpPr>
        <p:spPr/>
        <p:txBody>
          <a:bodyPr/>
          <a:lstStyle/>
          <a:p>
            <a:fld id="{09E9B9DB-4966-7D42-B1D3-0D34D686AAE8}" type="datetimeFigureOut">
              <a:rPr lang="en-US" smtClean="0"/>
              <a:t>11/9/21</a:t>
            </a:fld>
            <a:endParaRPr lang="en-US"/>
          </a:p>
        </p:txBody>
      </p:sp>
      <p:sp>
        <p:nvSpPr>
          <p:cNvPr id="5" name="Footer Placeholder 4">
            <a:extLst>
              <a:ext uri="{FF2B5EF4-FFF2-40B4-BE49-F238E27FC236}">
                <a16:creationId xmlns:a16="http://schemas.microsoft.com/office/drawing/2014/main" id="{5C2921B8-7A47-BC43-AD5C-028B0876A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B2933-15C9-EA41-9616-79BE74621D48}"/>
              </a:ext>
            </a:extLst>
          </p:cNvPr>
          <p:cNvSpPr>
            <a:spLocks noGrp="1"/>
          </p:cNvSpPr>
          <p:nvPr>
            <p:ph type="sldNum" sz="quarter" idx="12"/>
          </p:nvPr>
        </p:nvSpPr>
        <p:spPr/>
        <p:txBody>
          <a:bodyPr/>
          <a:lstStyle/>
          <a:p>
            <a:fld id="{D04CDE18-CB01-934A-A484-DADD1B040CC5}" type="slidenum">
              <a:rPr lang="en-US" smtClean="0"/>
              <a:t>‹#›</a:t>
            </a:fld>
            <a:endParaRPr lang="en-US"/>
          </a:p>
        </p:txBody>
      </p:sp>
    </p:spTree>
    <p:extLst>
      <p:ext uri="{BB962C8B-B14F-4D97-AF65-F5344CB8AC3E}">
        <p14:creationId xmlns:p14="http://schemas.microsoft.com/office/powerpoint/2010/main" val="413877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45ED7-BD36-4D4C-8D57-5C21F8ED58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46A966-7AAA-504A-BF45-0EE27C7EAE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99802F-3A3A-D94E-AC59-5705147B30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D5E6BE-0701-BF47-AFCB-F79196CCDC1E}"/>
              </a:ext>
            </a:extLst>
          </p:cNvPr>
          <p:cNvSpPr>
            <a:spLocks noGrp="1"/>
          </p:cNvSpPr>
          <p:nvPr>
            <p:ph type="dt" sz="half" idx="10"/>
          </p:nvPr>
        </p:nvSpPr>
        <p:spPr/>
        <p:txBody>
          <a:bodyPr/>
          <a:lstStyle/>
          <a:p>
            <a:fld id="{09E9B9DB-4966-7D42-B1D3-0D34D686AAE8}" type="datetimeFigureOut">
              <a:rPr lang="en-US" smtClean="0"/>
              <a:t>11/9/21</a:t>
            </a:fld>
            <a:endParaRPr lang="en-US"/>
          </a:p>
        </p:txBody>
      </p:sp>
      <p:sp>
        <p:nvSpPr>
          <p:cNvPr id="6" name="Footer Placeholder 5">
            <a:extLst>
              <a:ext uri="{FF2B5EF4-FFF2-40B4-BE49-F238E27FC236}">
                <a16:creationId xmlns:a16="http://schemas.microsoft.com/office/drawing/2014/main" id="{FF841943-3102-5D49-8201-75BBDB9D4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1849E8-2348-F74D-B4A0-B06B4FDC429D}"/>
              </a:ext>
            </a:extLst>
          </p:cNvPr>
          <p:cNvSpPr>
            <a:spLocks noGrp="1"/>
          </p:cNvSpPr>
          <p:nvPr>
            <p:ph type="sldNum" sz="quarter" idx="12"/>
          </p:nvPr>
        </p:nvSpPr>
        <p:spPr/>
        <p:txBody>
          <a:bodyPr/>
          <a:lstStyle/>
          <a:p>
            <a:fld id="{D04CDE18-CB01-934A-A484-DADD1B040CC5}" type="slidenum">
              <a:rPr lang="en-US" smtClean="0"/>
              <a:t>‹#›</a:t>
            </a:fld>
            <a:endParaRPr lang="en-US"/>
          </a:p>
        </p:txBody>
      </p:sp>
    </p:spTree>
    <p:extLst>
      <p:ext uri="{BB962C8B-B14F-4D97-AF65-F5344CB8AC3E}">
        <p14:creationId xmlns:p14="http://schemas.microsoft.com/office/powerpoint/2010/main" val="2514230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57B6B-AB67-7B46-9C24-850063AFE5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1B856B-9637-7041-A8B3-AE24D515AC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FC3BA6-78E9-1E48-B06D-FFB1203608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9D053D-C635-4343-A23D-5CAFC37CA4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DC82FE-D16E-1940-94CB-21D525B6DC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CC95D2-3CA1-594D-BDF4-CD19F39D6486}"/>
              </a:ext>
            </a:extLst>
          </p:cNvPr>
          <p:cNvSpPr>
            <a:spLocks noGrp="1"/>
          </p:cNvSpPr>
          <p:nvPr>
            <p:ph type="dt" sz="half" idx="10"/>
          </p:nvPr>
        </p:nvSpPr>
        <p:spPr/>
        <p:txBody>
          <a:bodyPr/>
          <a:lstStyle/>
          <a:p>
            <a:fld id="{09E9B9DB-4966-7D42-B1D3-0D34D686AAE8}" type="datetimeFigureOut">
              <a:rPr lang="en-US" smtClean="0"/>
              <a:t>11/9/21</a:t>
            </a:fld>
            <a:endParaRPr lang="en-US"/>
          </a:p>
        </p:txBody>
      </p:sp>
      <p:sp>
        <p:nvSpPr>
          <p:cNvPr id="8" name="Footer Placeholder 7">
            <a:extLst>
              <a:ext uri="{FF2B5EF4-FFF2-40B4-BE49-F238E27FC236}">
                <a16:creationId xmlns:a16="http://schemas.microsoft.com/office/drawing/2014/main" id="{8EEDD918-C70F-9047-9F28-DE70EA6B64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D36251-D178-EE42-B38B-F3EB0372E30B}"/>
              </a:ext>
            </a:extLst>
          </p:cNvPr>
          <p:cNvSpPr>
            <a:spLocks noGrp="1"/>
          </p:cNvSpPr>
          <p:nvPr>
            <p:ph type="sldNum" sz="quarter" idx="12"/>
          </p:nvPr>
        </p:nvSpPr>
        <p:spPr/>
        <p:txBody>
          <a:bodyPr/>
          <a:lstStyle/>
          <a:p>
            <a:fld id="{D04CDE18-CB01-934A-A484-DADD1B040CC5}" type="slidenum">
              <a:rPr lang="en-US" smtClean="0"/>
              <a:t>‹#›</a:t>
            </a:fld>
            <a:endParaRPr lang="en-US"/>
          </a:p>
        </p:txBody>
      </p:sp>
    </p:spTree>
    <p:extLst>
      <p:ext uri="{BB962C8B-B14F-4D97-AF65-F5344CB8AC3E}">
        <p14:creationId xmlns:p14="http://schemas.microsoft.com/office/powerpoint/2010/main" val="3190494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B8A5E-953C-1F44-BA87-05B41D5D1F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8A0B22-91AF-7242-A58B-1C591A780DD9}"/>
              </a:ext>
            </a:extLst>
          </p:cNvPr>
          <p:cNvSpPr>
            <a:spLocks noGrp="1"/>
          </p:cNvSpPr>
          <p:nvPr>
            <p:ph type="dt" sz="half" idx="10"/>
          </p:nvPr>
        </p:nvSpPr>
        <p:spPr/>
        <p:txBody>
          <a:bodyPr/>
          <a:lstStyle/>
          <a:p>
            <a:fld id="{09E9B9DB-4966-7D42-B1D3-0D34D686AAE8}" type="datetimeFigureOut">
              <a:rPr lang="en-US" smtClean="0"/>
              <a:t>11/9/21</a:t>
            </a:fld>
            <a:endParaRPr lang="en-US"/>
          </a:p>
        </p:txBody>
      </p:sp>
      <p:sp>
        <p:nvSpPr>
          <p:cNvPr id="4" name="Footer Placeholder 3">
            <a:extLst>
              <a:ext uri="{FF2B5EF4-FFF2-40B4-BE49-F238E27FC236}">
                <a16:creationId xmlns:a16="http://schemas.microsoft.com/office/drawing/2014/main" id="{E6BEF943-C36D-F844-BB8C-B99D147D26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40AA41-76A4-A04C-AAD9-944ACEC7CAA1}"/>
              </a:ext>
            </a:extLst>
          </p:cNvPr>
          <p:cNvSpPr>
            <a:spLocks noGrp="1"/>
          </p:cNvSpPr>
          <p:nvPr>
            <p:ph type="sldNum" sz="quarter" idx="12"/>
          </p:nvPr>
        </p:nvSpPr>
        <p:spPr/>
        <p:txBody>
          <a:bodyPr/>
          <a:lstStyle/>
          <a:p>
            <a:fld id="{D04CDE18-CB01-934A-A484-DADD1B040CC5}" type="slidenum">
              <a:rPr lang="en-US" smtClean="0"/>
              <a:t>‹#›</a:t>
            </a:fld>
            <a:endParaRPr lang="en-US"/>
          </a:p>
        </p:txBody>
      </p:sp>
    </p:spTree>
    <p:extLst>
      <p:ext uri="{BB962C8B-B14F-4D97-AF65-F5344CB8AC3E}">
        <p14:creationId xmlns:p14="http://schemas.microsoft.com/office/powerpoint/2010/main" val="407549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BE2D22-4725-344F-A1F3-E03F13BF1868}"/>
              </a:ext>
            </a:extLst>
          </p:cNvPr>
          <p:cNvSpPr>
            <a:spLocks noGrp="1"/>
          </p:cNvSpPr>
          <p:nvPr>
            <p:ph type="dt" sz="half" idx="10"/>
          </p:nvPr>
        </p:nvSpPr>
        <p:spPr/>
        <p:txBody>
          <a:bodyPr/>
          <a:lstStyle/>
          <a:p>
            <a:fld id="{09E9B9DB-4966-7D42-B1D3-0D34D686AAE8}" type="datetimeFigureOut">
              <a:rPr lang="en-US" smtClean="0"/>
              <a:t>11/9/21</a:t>
            </a:fld>
            <a:endParaRPr lang="en-US"/>
          </a:p>
        </p:txBody>
      </p:sp>
      <p:sp>
        <p:nvSpPr>
          <p:cNvPr id="3" name="Footer Placeholder 2">
            <a:extLst>
              <a:ext uri="{FF2B5EF4-FFF2-40B4-BE49-F238E27FC236}">
                <a16:creationId xmlns:a16="http://schemas.microsoft.com/office/drawing/2014/main" id="{934F80BB-7FBC-8A47-85A1-AD7C95A39E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A63194-91A8-1441-9134-740169B529BF}"/>
              </a:ext>
            </a:extLst>
          </p:cNvPr>
          <p:cNvSpPr>
            <a:spLocks noGrp="1"/>
          </p:cNvSpPr>
          <p:nvPr>
            <p:ph type="sldNum" sz="quarter" idx="12"/>
          </p:nvPr>
        </p:nvSpPr>
        <p:spPr/>
        <p:txBody>
          <a:bodyPr/>
          <a:lstStyle/>
          <a:p>
            <a:fld id="{D04CDE18-CB01-934A-A484-DADD1B040CC5}" type="slidenum">
              <a:rPr lang="en-US" smtClean="0"/>
              <a:t>‹#›</a:t>
            </a:fld>
            <a:endParaRPr lang="en-US"/>
          </a:p>
        </p:txBody>
      </p:sp>
    </p:spTree>
    <p:extLst>
      <p:ext uri="{BB962C8B-B14F-4D97-AF65-F5344CB8AC3E}">
        <p14:creationId xmlns:p14="http://schemas.microsoft.com/office/powerpoint/2010/main" val="4102872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CA3E4-0795-6A47-9E0A-F5BF8EAEC1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FB40E1-8797-7747-9CD4-F1B6202B9E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5B21BA-AE27-8A4A-B817-F007CCBFC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1DC9DA-B8E2-0746-86A3-D1CDE1AFD032}"/>
              </a:ext>
            </a:extLst>
          </p:cNvPr>
          <p:cNvSpPr>
            <a:spLocks noGrp="1"/>
          </p:cNvSpPr>
          <p:nvPr>
            <p:ph type="dt" sz="half" idx="10"/>
          </p:nvPr>
        </p:nvSpPr>
        <p:spPr/>
        <p:txBody>
          <a:bodyPr/>
          <a:lstStyle/>
          <a:p>
            <a:fld id="{09E9B9DB-4966-7D42-B1D3-0D34D686AAE8}" type="datetimeFigureOut">
              <a:rPr lang="en-US" smtClean="0"/>
              <a:t>11/9/21</a:t>
            </a:fld>
            <a:endParaRPr lang="en-US"/>
          </a:p>
        </p:txBody>
      </p:sp>
      <p:sp>
        <p:nvSpPr>
          <p:cNvPr id="6" name="Footer Placeholder 5">
            <a:extLst>
              <a:ext uri="{FF2B5EF4-FFF2-40B4-BE49-F238E27FC236}">
                <a16:creationId xmlns:a16="http://schemas.microsoft.com/office/drawing/2014/main" id="{9D325F7C-7096-DA4E-84AB-FBDE513567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E512D-70E0-5D4C-823F-7F43E9BB9982}"/>
              </a:ext>
            </a:extLst>
          </p:cNvPr>
          <p:cNvSpPr>
            <a:spLocks noGrp="1"/>
          </p:cNvSpPr>
          <p:nvPr>
            <p:ph type="sldNum" sz="quarter" idx="12"/>
          </p:nvPr>
        </p:nvSpPr>
        <p:spPr/>
        <p:txBody>
          <a:bodyPr/>
          <a:lstStyle/>
          <a:p>
            <a:fld id="{D04CDE18-CB01-934A-A484-DADD1B040CC5}" type="slidenum">
              <a:rPr lang="en-US" smtClean="0"/>
              <a:t>‹#›</a:t>
            </a:fld>
            <a:endParaRPr lang="en-US"/>
          </a:p>
        </p:txBody>
      </p:sp>
    </p:spTree>
    <p:extLst>
      <p:ext uri="{BB962C8B-B14F-4D97-AF65-F5344CB8AC3E}">
        <p14:creationId xmlns:p14="http://schemas.microsoft.com/office/powerpoint/2010/main" val="295771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1DD74-EAA0-6444-80CE-6B5BD62E34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E0D736-73F3-A046-8685-5B4CB6D69C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D81D1D-ED3C-F64F-9187-1B0084729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609954-2076-5341-985F-62146489FE4F}"/>
              </a:ext>
            </a:extLst>
          </p:cNvPr>
          <p:cNvSpPr>
            <a:spLocks noGrp="1"/>
          </p:cNvSpPr>
          <p:nvPr>
            <p:ph type="dt" sz="half" idx="10"/>
          </p:nvPr>
        </p:nvSpPr>
        <p:spPr/>
        <p:txBody>
          <a:bodyPr/>
          <a:lstStyle/>
          <a:p>
            <a:fld id="{09E9B9DB-4966-7D42-B1D3-0D34D686AAE8}" type="datetimeFigureOut">
              <a:rPr lang="en-US" smtClean="0"/>
              <a:t>11/9/21</a:t>
            </a:fld>
            <a:endParaRPr lang="en-US"/>
          </a:p>
        </p:txBody>
      </p:sp>
      <p:sp>
        <p:nvSpPr>
          <p:cNvPr id="6" name="Footer Placeholder 5">
            <a:extLst>
              <a:ext uri="{FF2B5EF4-FFF2-40B4-BE49-F238E27FC236}">
                <a16:creationId xmlns:a16="http://schemas.microsoft.com/office/drawing/2014/main" id="{8AF3C230-5692-244B-8E34-9A9BCD08F9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841728-EB5A-0B4E-9423-55142828A5C1}"/>
              </a:ext>
            </a:extLst>
          </p:cNvPr>
          <p:cNvSpPr>
            <a:spLocks noGrp="1"/>
          </p:cNvSpPr>
          <p:nvPr>
            <p:ph type="sldNum" sz="quarter" idx="12"/>
          </p:nvPr>
        </p:nvSpPr>
        <p:spPr/>
        <p:txBody>
          <a:bodyPr/>
          <a:lstStyle/>
          <a:p>
            <a:fld id="{D04CDE18-CB01-934A-A484-DADD1B040CC5}" type="slidenum">
              <a:rPr lang="en-US" smtClean="0"/>
              <a:t>‹#›</a:t>
            </a:fld>
            <a:endParaRPr lang="en-US"/>
          </a:p>
        </p:txBody>
      </p:sp>
    </p:spTree>
    <p:extLst>
      <p:ext uri="{BB962C8B-B14F-4D97-AF65-F5344CB8AC3E}">
        <p14:creationId xmlns:p14="http://schemas.microsoft.com/office/powerpoint/2010/main" val="1809603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8983AB-5B2A-6948-8D24-B959F505B7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1D6FBB-CB11-AC4C-8D83-CCB55DA260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2919C4-5D87-AC40-82EF-0488DB794C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9B9DB-4966-7D42-B1D3-0D34D686AAE8}" type="datetimeFigureOut">
              <a:rPr lang="en-US" smtClean="0"/>
              <a:t>11/9/21</a:t>
            </a:fld>
            <a:endParaRPr lang="en-US"/>
          </a:p>
        </p:txBody>
      </p:sp>
      <p:sp>
        <p:nvSpPr>
          <p:cNvPr id="5" name="Footer Placeholder 4">
            <a:extLst>
              <a:ext uri="{FF2B5EF4-FFF2-40B4-BE49-F238E27FC236}">
                <a16:creationId xmlns:a16="http://schemas.microsoft.com/office/drawing/2014/main" id="{BC2277A1-73F8-FE49-8DF1-E14D62F1BD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5E9A65-F888-1A47-8DDC-869F1C6438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CDE18-CB01-934A-A484-DADD1B040CC5}" type="slidenum">
              <a:rPr lang="en-US" smtClean="0"/>
              <a:t>‹#›</a:t>
            </a:fld>
            <a:endParaRPr lang="en-US"/>
          </a:p>
        </p:txBody>
      </p:sp>
    </p:spTree>
    <p:extLst>
      <p:ext uri="{BB962C8B-B14F-4D97-AF65-F5344CB8AC3E}">
        <p14:creationId xmlns:p14="http://schemas.microsoft.com/office/powerpoint/2010/main" val="673948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owl.english.purdue.edu/owl/resource/747/0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4A768-D811-C348-99C3-C89D8A019EDA}"/>
              </a:ext>
            </a:extLst>
          </p:cNvPr>
          <p:cNvSpPr>
            <a:spLocks noGrp="1"/>
          </p:cNvSpPr>
          <p:nvPr>
            <p:ph type="ctrTitle"/>
          </p:nvPr>
        </p:nvSpPr>
        <p:spPr/>
        <p:txBody>
          <a:bodyPr/>
          <a:lstStyle/>
          <a:p>
            <a:r>
              <a:rPr lang="en-US" dirty="0"/>
              <a:t>MLA Citations</a:t>
            </a:r>
          </a:p>
        </p:txBody>
      </p:sp>
      <p:sp>
        <p:nvSpPr>
          <p:cNvPr id="3" name="Subtitle 2">
            <a:extLst>
              <a:ext uri="{FF2B5EF4-FFF2-40B4-BE49-F238E27FC236}">
                <a16:creationId xmlns:a16="http://schemas.microsoft.com/office/drawing/2014/main" id="{235E7095-F724-204E-9A3A-98BE356F56E1}"/>
              </a:ext>
            </a:extLst>
          </p:cNvPr>
          <p:cNvSpPr>
            <a:spLocks noGrp="1"/>
          </p:cNvSpPr>
          <p:nvPr>
            <p:ph type="subTitle" idx="1"/>
          </p:nvPr>
        </p:nvSpPr>
        <p:spPr/>
        <p:txBody>
          <a:bodyPr/>
          <a:lstStyle/>
          <a:p>
            <a:r>
              <a:rPr lang="en-US" dirty="0"/>
              <a:t>Quick How To… </a:t>
            </a:r>
          </a:p>
        </p:txBody>
      </p:sp>
      <p:pic>
        <p:nvPicPr>
          <p:cNvPr id="4" name="Picture 3">
            <a:extLst>
              <a:ext uri="{FF2B5EF4-FFF2-40B4-BE49-F238E27FC236}">
                <a16:creationId xmlns:a16="http://schemas.microsoft.com/office/drawing/2014/main" id="{7EDC139D-C08E-614D-BA7E-6692F229D9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421" y="4064000"/>
            <a:ext cx="4057764" cy="2387600"/>
          </a:xfrm>
          <a:prstGeom prst="rect">
            <a:avLst/>
          </a:prstGeom>
        </p:spPr>
      </p:pic>
    </p:spTree>
    <p:extLst>
      <p:ext uri="{BB962C8B-B14F-4D97-AF65-F5344CB8AC3E}">
        <p14:creationId xmlns:p14="http://schemas.microsoft.com/office/powerpoint/2010/main" val="2043623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948" y="247139"/>
            <a:ext cx="10515600" cy="888488"/>
          </a:xfrm>
        </p:spPr>
        <p:txBody>
          <a:bodyPr>
            <a:normAutofit/>
          </a:bodyPr>
          <a:lstStyle/>
          <a:p>
            <a:r>
              <a:rPr lang="en-US" sz="3600" b="1" dirty="0"/>
              <a:t>Let’s take a look at this one… </a:t>
            </a:r>
          </a:p>
        </p:txBody>
      </p:sp>
      <p:sp>
        <p:nvSpPr>
          <p:cNvPr id="3" name="TextBox 2"/>
          <p:cNvSpPr txBox="1"/>
          <p:nvPr/>
        </p:nvSpPr>
        <p:spPr>
          <a:xfrm>
            <a:off x="852948" y="1017639"/>
            <a:ext cx="10574594" cy="5632311"/>
          </a:xfrm>
          <a:prstGeom prst="rect">
            <a:avLst/>
          </a:prstGeom>
          <a:noFill/>
        </p:spPr>
        <p:txBody>
          <a:bodyPr wrap="square" rtlCol="0">
            <a:spAutoFit/>
          </a:bodyPr>
          <a:lstStyle/>
          <a:p>
            <a:pPr>
              <a:lnSpc>
                <a:spcPct val="200000"/>
              </a:lnSpc>
            </a:pP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The Jewish immigrants established themselves in the Lower East Side of Manhattan because of social ties and because New York was known for its availability of industrial work. Families lived in tenements, which were recognized for housing two or more independent families. The tenements were notorious for the harsh conditions of living they provided. Many of them had no access to light, outer air, or ventilation. Hygiene was also big issue. Those who lived in a tenement house describe it as filthy. Many mentioned that in there “the bedbugs lived and bred in the rotten walls, with the rats, fleas, and roaches .” This would  </a:t>
            </a:r>
            <a:r>
              <a:rPr lang="en-US" sz="2000" b="1" dirty="0" err="1">
                <a:latin typeface="Times New Roman" panose="02020603050405020304" pitchFamily="18" charset="0"/>
                <a:cs typeface="Times New Roman" panose="02020603050405020304" pitchFamily="18" charset="0"/>
              </a:rPr>
              <a:t>would</a:t>
            </a:r>
            <a:r>
              <a:rPr lang="en-US" sz="2000" b="1" dirty="0">
                <a:latin typeface="Times New Roman" panose="02020603050405020304" pitchFamily="18" charset="0"/>
                <a:cs typeface="Times New Roman" panose="02020603050405020304" pitchFamily="18" charset="0"/>
              </a:rPr>
              <a:t> lead to a high disease toll, mainly composed of tuberculosis and diphtheria cases. All these components created much difficulty and discomfort for the oncoming  immigrants.</a:t>
            </a:r>
          </a:p>
        </p:txBody>
      </p:sp>
    </p:spTree>
    <p:extLst>
      <p:ext uri="{BB962C8B-B14F-4D97-AF65-F5344CB8AC3E}">
        <p14:creationId xmlns:p14="http://schemas.microsoft.com/office/powerpoint/2010/main" val="1214438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3451" y="-14748"/>
            <a:ext cx="10545097" cy="7171194"/>
          </a:xfrm>
          <a:prstGeom prst="rect">
            <a:avLst/>
          </a:prstGeom>
          <a:noFill/>
        </p:spPr>
        <p:txBody>
          <a:bodyPr wrap="square" rtlCol="0">
            <a:spAutoFit/>
          </a:bodyPr>
          <a:lstStyle/>
          <a:p>
            <a:r>
              <a:rPr lang="en-US" dirty="0"/>
              <a:t>	</a:t>
            </a:r>
            <a:r>
              <a:rPr lang="en-US" sz="1700" b="1" dirty="0"/>
              <a:t>Though the narrator portrays the hatred of the Jews, he alludes his hatred for his grandfather and grandmother the most being a man who kicked both him and his mother out of his home leaving them to poverty stating:  </a:t>
            </a:r>
          </a:p>
          <a:p>
            <a:pPr marL="914400"/>
            <a:r>
              <a:rPr lang="en-US" sz="1700" b="1" dirty="0"/>
              <a:t>Your earth is my witness, I’m not making this up.  </a:t>
            </a:r>
          </a:p>
          <a:p>
            <a:pPr marL="914400"/>
            <a:endParaRPr lang="en-US" sz="1700" b="1" dirty="0"/>
          </a:p>
          <a:p>
            <a:pPr marL="914400"/>
            <a:r>
              <a:rPr lang="en-US" sz="1700" b="1" dirty="0"/>
              <a:t>When my grandfather called in the police </a:t>
            </a:r>
          </a:p>
          <a:p>
            <a:pPr marL="914400"/>
            <a:endParaRPr lang="en-US" sz="1700" b="1" dirty="0"/>
          </a:p>
          <a:p>
            <a:pPr marL="914400"/>
            <a:r>
              <a:rPr lang="en-US" sz="1700" b="1" dirty="0"/>
              <a:t> To chase my mother from his house, </a:t>
            </a:r>
          </a:p>
          <a:p>
            <a:pPr marL="914400"/>
            <a:endParaRPr lang="en-US" sz="1700" b="1" dirty="0"/>
          </a:p>
          <a:p>
            <a:pPr marL="914400"/>
            <a:r>
              <a:rPr lang="en-US" sz="1700" b="1" dirty="0"/>
              <a:t> My grandmother, her legs spread wide, </a:t>
            </a:r>
          </a:p>
          <a:p>
            <a:pPr marL="914400"/>
            <a:endParaRPr lang="en-US" sz="1700" b="1" dirty="0"/>
          </a:p>
          <a:p>
            <a:pPr marL="914400"/>
            <a:r>
              <a:rPr lang="en-US" sz="1700" b="1" dirty="0"/>
              <a:t> Smiled almost as honey-sweet </a:t>
            </a:r>
          </a:p>
          <a:p>
            <a:pPr marL="914400"/>
            <a:endParaRPr lang="en-US" sz="1700" b="1" dirty="0"/>
          </a:p>
          <a:p>
            <a:pPr marL="914400"/>
            <a:r>
              <a:rPr lang="en-US" sz="1700" b="1" dirty="0"/>
              <a:t> As a girl standing between two soldiers--  </a:t>
            </a:r>
          </a:p>
          <a:p>
            <a:pPr marL="914400"/>
            <a:endParaRPr lang="en-US" sz="1700" b="1" dirty="0"/>
          </a:p>
          <a:p>
            <a:pPr marL="914400"/>
            <a:r>
              <a:rPr lang="en-US" sz="1700" b="1" dirty="0"/>
              <a:t>Cursed by my hatred inside me  </a:t>
            </a:r>
          </a:p>
          <a:p>
            <a:pPr marL="914400"/>
            <a:endParaRPr lang="en-US" sz="1700" b="1" dirty="0"/>
          </a:p>
          <a:p>
            <a:pPr marL="914400"/>
            <a:r>
              <a:rPr lang="en-US" sz="1700" b="1" dirty="0"/>
              <a:t>Which reminds me of her and of you--  </a:t>
            </a:r>
          </a:p>
          <a:p>
            <a:pPr marL="914400"/>
            <a:endParaRPr lang="en-US" sz="1700" b="1" dirty="0"/>
          </a:p>
          <a:p>
            <a:pPr marL="914400"/>
            <a:r>
              <a:rPr lang="en-US" sz="1700" b="1" dirty="0"/>
              <a:t>My home, my </a:t>
            </a:r>
            <a:r>
              <a:rPr lang="en-US" sz="1700" b="1" dirty="0" err="1"/>
              <a:t>Zlochov</a:t>
            </a:r>
            <a:r>
              <a:rPr lang="en-US" sz="1700" b="1" dirty="0"/>
              <a:t>. (Halpern 28-36) </a:t>
            </a:r>
          </a:p>
          <a:p>
            <a:endParaRPr lang="en-US" sz="1700" b="1" dirty="0"/>
          </a:p>
          <a:p>
            <a:r>
              <a:rPr lang="en-US" sz="1700" b="1" dirty="0"/>
              <a:t>but beforehand stating in the previous stanza: “The peasant with the axe is my hatred in me/ For my grandfather, and through him--for you-- My home, </a:t>
            </a:r>
            <a:r>
              <a:rPr lang="en-US" sz="1700" b="1" dirty="0" err="1"/>
              <a:t>Zlochov</a:t>
            </a:r>
            <a:r>
              <a:rPr lang="en-US" sz="1700" b="1" dirty="0"/>
              <a:t>.”(Halpern, 25-27) furthermore the narrator portrays a sign of hope since the individual mentions “But the world is full of wonders,”(Halpern 46) including “And this, indeed, is my only consolation/ That they will not bury me in you —My home, my </a:t>
            </a:r>
            <a:r>
              <a:rPr lang="en-US" sz="1700" b="1" dirty="0" err="1"/>
              <a:t>Zlochov</a:t>
            </a:r>
            <a:r>
              <a:rPr lang="en-US" sz="1700" b="1" dirty="0"/>
              <a:t>,” (Halpern, 57-59) as the narrator heads westward to the land of opportunity and dreams which he pursues refuge in a land flowing with milk and honey. </a:t>
            </a:r>
          </a:p>
        </p:txBody>
      </p:sp>
    </p:spTree>
    <p:extLst>
      <p:ext uri="{BB962C8B-B14F-4D97-AF65-F5344CB8AC3E}">
        <p14:creationId xmlns:p14="http://schemas.microsoft.com/office/powerpoint/2010/main" val="1799824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35"/>
            <a:ext cx="10515600" cy="637765"/>
          </a:xfrm>
        </p:spPr>
        <p:txBody>
          <a:bodyPr>
            <a:normAutofit/>
          </a:bodyPr>
          <a:lstStyle/>
          <a:p>
            <a:r>
              <a:rPr lang="en-US" sz="3600" dirty="0"/>
              <a:t>Let’s take a look at… </a:t>
            </a:r>
          </a:p>
        </p:txBody>
      </p:sp>
      <p:sp>
        <p:nvSpPr>
          <p:cNvPr id="3" name="TextBox 2"/>
          <p:cNvSpPr txBox="1"/>
          <p:nvPr/>
        </p:nvSpPr>
        <p:spPr>
          <a:xfrm>
            <a:off x="825910" y="1283110"/>
            <a:ext cx="10559845" cy="4247317"/>
          </a:xfrm>
          <a:prstGeom prst="rect">
            <a:avLst/>
          </a:prstGeom>
          <a:noFill/>
        </p:spPr>
        <p:txBody>
          <a:bodyPr wrap="square" rtlCol="0">
            <a:spAutoFit/>
          </a:bodyPr>
          <a:lstStyle/>
          <a:p>
            <a:r>
              <a:rPr lang="en-US" dirty="0"/>
              <a:t>When he arrives at this realization it is far too late.  He has literally created a monster: “I beheld the wretch- the miserable monster whom I created” (59)  He “sought to avoid the wretch” (60) because he was “unable to endure the aspect of the being [he] created” (58) and flees both the creation and his responsibility for it and spends the rest of the narrative fearing its possible retaliation. </a:t>
            </a:r>
          </a:p>
          <a:p>
            <a:endParaRPr lang="en-US" dirty="0"/>
          </a:p>
          <a:p>
            <a:endParaRPr lang="en-US" dirty="0"/>
          </a:p>
          <a:p>
            <a:endParaRPr lang="en-US" dirty="0"/>
          </a:p>
          <a:p>
            <a:r>
              <a:rPr lang="en-US" dirty="0"/>
              <a:t>John </a:t>
            </a:r>
            <a:r>
              <a:rPr lang="en-US" dirty="0" err="1"/>
              <a:t>Bugg</a:t>
            </a:r>
            <a:r>
              <a:rPr lang="en-US" dirty="0"/>
              <a:t> argues, “by [the monster] acquiring literacy, he only becomes more familiar… with the terms of his own alterity” (</a:t>
            </a:r>
            <a:r>
              <a:rPr lang="en-US" dirty="0" err="1"/>
              <a:t>Bugg</a:t>
            </a:r>
            <a:r>
              <a:rPr lang="en-US" dirty="0"/>
              <a:t> 661). </a:t>
            </a:r>
          </a:p>
          <a:p>
            <a:endParaRPr lang="en-US" dirty="0"/>
          </a:p>
          <a:p>
            <a:endParaRPr lang="en-US" dirty="0"/>
          </a:p>
          <a:p>
            <a:endParaRPr lang="en-US" dirty="0"/>
          </a:p>
          <a:p>
            <a:endParaRPr lang="en-US" dirty="0"/>
          </a:p>
          <a:p>
            <a:r>
              <a:rPr lang="en-US" dirty="0"/>
              <a:t>The monster absorbs and repeats the slurs and biases of racial superiority: “the slothful </a:t>
            </a:r>
            <a:r>
              <a:rPr lang="en-US" dirty="0" err="1"/>
              <a:t>Asiatics</a:t>
            </a:r>
            <a:r>
              <a:rPr lang="en-US" dirty="0"/>
              <a:t>; [versus] the stupendous genius and mental activity of the Grecians” (Shelley 122). </a:t>
            </a:r>
          </a:p>
        </p:txBody>
      </p:sp>
    </p:spTree>
    <p:extLst>
      <p:ext uri="{BB962C8B-B14F-4D97-AF65-F5344CB8AC3E}">
        <p14:creationId xmlns:p14="http://schemas.microsoft.com/office/powerpoint/2010/main" val="3378617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 Cited vs Works Consulted pages- MLA format only!! </a:t>
            </a:r>
          </a:p>
        </p:txBody>
      </p:sp>
      <p:sp>
        <p:nvSpPr>
          <p:cNvPr id="3" name="TextBox 2"/>
          <p:cNvSpPr txBox="1"/>
          <p:nvPr/>
        </p:nvSpPr>
        <p:spPr>
          <a:xfrm>
            <a:off x="870155" y="2064774"/>
            <a:ext cx="10486103" cy="1477328"/>
          </a:xfrm>
          <a:prstGeom prst="rect">
            <a:avLst/>
          </a:prstGeom>
          <a:noFill/>
        </p:spPr>
        <p:txBody>
          <a:bodyPr wrap="square" rtlCol="0">
            <a:spAutoFit/>
          </a:bodyPr>
          <a:lstStyle/>
          <a:p>
            <a:r>
              <a:rPr lang="en-US" dirty="0"/>
              <a:t>Works cited page- An alphabetized (by author last name) list of sources you cited in your essay. This must be a separate sheet attached to your essay. </a:t>
            </a:r>
          </a:p>
          <a:p>
            <a:endParaRPr lang="en-US" dirty="0"/>
          </a:p>
          <a:p>
            <a:r>
              <a:rPr lang="en-US" dirty="0"/>
              <a:t>Works Consulted page- same concept except if you referenced words but didn’t cite them, only “consulted” them, you add a works consulted page. Separate from the works cited page. </a:t>
            </a:r>
          </a:p>
        </p:txBody>
      </p:sp>
    </p:spTree>
    <p:extLst>
      <p:ext uri="{BB962C8B-B14F-4D97-AF65-F5344CB8AC3E}">
        <p14:creationId xmlns:p14="http://schemas.microsoft.com/office/powerpoint/2010/main" val="82128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lesson intends to… </a:t>
            </a:r>
          </a:p>
        </p:txBody>
      </p:sp>
      <p:sp>
        <p:nvSpPr>
          <p:cNvPr id="3" name="TextBox 2"/>
          <p:cNvSpPr txBox="1"/>
          <p:nvPr/>
        </p:nvSpPr>
        <p:spPr>
          <a:xfrm>
            <a:off x="838200" y="1902542"/>
            <a:ext cx="10545097"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Remind Students how to avoid plagiarism</a:t>
            </a:r>
          </a:p>
          <a:p>
            <a:endParaRPr lang="en-US" sz="2800" dirty="0"/>
          </a:p>
          <a:p>
            <a:pPr marL="285750" indent="-285750">
              <a:buFont typeface="Arial" panose="020B0604020202020204" pitchFamily="34" charset="0"/>
              <a:buChar char="•"/>
            </a:pPr>
            <a:r>
              <a:rPr lang="en-US" sz="2800" dirty="0"/>
              <a:t>Discuss with students how to construct in text citations in MLA format</a:t>
            </a:r>
          </a:p>
          <a:p>
            <a:endParaRPr lang="en-US" sz="2800" dirty="0"/>
          </a:p>
          <a:p>
            <a:pPr marL="285750" indent="-285750">
              <a:buFont typeface="Arial" panose="020B0604020202020204" pitchFamily="34" charset="0"/>
              <a:buChar char="•"/>
            </a:pPr>
            <a:r>
              <a:rPr lang="en-US" sz="2800" dirty="0"/>
              <a:t>Incorporate an activity designed to practically apply skills learned in this lesson </a:t>
            </a:r>
          </a:p>
          <a:p>
            <a:endParaRPr lang="en-US" sz="2800" dirty="0"/>
          </a:p>
          <a:p>
            <a:pPr marL="285750" indent="-285750">
              <a:buFont typeface="Arial" panose="020B0604020202020204" pitchFamily="34" charset="0"/>
              <a:buChar char="•"/>
            </a:pPr>
            <a:r>
              <a:rPr lang="en-US" sz="2800" dirty="0"/>
              <a:t>Discuss works cited/works consulted pages</a:t>
            </a:r>
          </a:p>
        </p:txBody>
      </p:sp>
    </p:spTree>
    <p:extLst>
      <p:ext uri="{BB962C8B-B14F-4D97-AF65-F5344CB8AC3E}">
        <p14:creationId xmlns:p14="http://schemas.microsoft.com/office/powerpoint/2010/main" val="2514437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D84D0-EAFD-3844-ABBD-0AFB2ECABD5A}"/>
              </a:ext>
            </a:extLst>
          </p:cNvPr>
          <p:cNvSpPr>
            <a:spLocks noGrp="1"/>
          </p:cNvSpPr>
          <p:nvPr>
            <p:ph type="title"/>
          </p:nvPr>
        </p:nvSpPr>
        <p:spPr/>
        <p:txBody>
          <a:bodyPr/>
          <a:lstStyle/>
          <a:p>
            <a:r>
              <a:rPr lang="en-US" dirty="0"/>
              <a:t>Why Do We Cite Sources?</a:t>
            </a:r>
          </a:p>
        </p:txBody>
      </p:sp>
      <p:sp>
        <p:nvSpPr>
          <p:cNvPr id="3" name="Content Placeholder 2">
            <a:extLst>
              <a:ext uri="{FF2B5EF4-FFF2-40B4-BE49-F238E27FC236}">
                <a16:creationId xmlns:a16="http://schemas.microsoft.com/office/drawing/2014/main" id="{91BFE904-4B48-A442-8869-517A795FEFDB}"/>
              </a:ext>
            </a:extLst>
          </p:cNvPr>
          <p:cNvSpPr>
            <a:spLocks noGrp="1"/>
          </p:cNvSpPr>
          <p:nvPr>
            <p:ph idx="1"/>
          </p:nvPr>
        </p:nvSpPr>
        <p:spPr/>
        <p:txBody>
          <a:bodyPr/>
          <a:lstStyle/>
          <a:p>
            <a:endParaRPr lang="en-US" dirty="0"/>
          </a:p>
          <a:p>
            <a:endParaRPr lang="en-US" dirty="0"/>
          </a:p>
          <a:p>
            <a:endParaRPr lang="en-US" dirty="0"/>
          </a:p>
          <a:p>
            <a:r>
              <a:rPr lang="en-US" sz="4000" dirty="0"/>
              <a:t>To. Avoid. Plagiarism!</a:t>
            </a:r>
          </a:p>
        </p:txBody>
      </p:sp>
    </p:spTree>
    <p:extLst>
      <p:ext uri="{BB962C8B-B14F-4D97-AF65-F5344CB8AC3E}">
        <p14:creationId xmlns:p14="http://schemas.microsoft.com/office/powerpoint/2010/main" val="373495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sources need citing?</a:t>
            </a:r>
          </a:p>
        </p:txBody>
      </p:sp>
      <p:sp>
        <p:nvSpPr>
          <p:cNvPr id="3" name="Content Placeholder 2"/>
          <p:cNvSpPr>
            <a:spLocks noGrp="1"/>
          </p:cNvSpPr>
          <p:nvPr>
            <p:ph idx="1"/>
          </p:nvPr>
        </p:nvSpPr>
        <p:spPr/>
        <p:txBody>
          <a:bodyPr>
            <a:normAutofit/>
          </a:bodyPr>
          <a:lstStyle/>
          <a:p>
            <a:r>
              <a:rPr lang="en-US" sz="4400" dirty="0"/>
              <a:t>ANY quotation, chart, graph, visual, controversial statement, idea, opinion, or conclusion NOT YOUR OWN. </a:t>
            </a:r>
          </a:p>
        </p:txBody>
      </p:sp>
    </p:spTree>
    <p:extLst>
      <p:ext uri="{BB962C8B-B14F-4D97-AF65-F5344CB8AC3E}">
        <p14:creationId xmlns:p14="http://schemas.microsoft.com/office/powerpoint/2010/main" val="249421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sources do NOT need citing? </a:t>
            </a:r>
          </a:p>
        </p:txBody>
      </p:sp>
      <p:sp>
        <p:nvSpPr>
          <p:cNvPr id="3" name="Content Placeholder 2"/>
          <p:cNvSpPr>
            <a:spLocks noGrp="1"/>
          </p:cNvSpPr>
          <p:nvPr>
            <p:ph idx="1"/>
          </p:nvPr>
        </p:nvSpPr>
        <p:spPr/>
        <p:txBody>
          <a:bodyPr>
            <a:normAutofit/>
          </a:bodyPr>
          <a:lstStyle/>
          <a:p>
            <a:r>
              <a:rPr lang="en-US" sz="4400" dirty="0"/>
              <a:t>Any </a:t>
            </a:r>
            <a:r>
              <a:rPr lang="en-US" sz="4400" i="1" dirty="0"/>
              <a:t>well known </a:t>
            </a:r>
            <a:r>
              <a:rPr lang="en-US" sz="4400" dirty="0"/>
              <a:t>quotations, documents, or knowledge. </a:t>
            </a:r>
          </a:p>
          <a:p>
            <a:r>
              <a:rPr lang="en-US" sz="4400" dirty="0"/>
              <a:t>Rule of thumb: if the same piece of information appears in </a:t>
            </a:r>
            <a:r>
              <a:rPr lang="en-US" sz="4400" b="1" i="1" dirty="0"/>
              <a:t>three </a:t>
            </a:r>
            <a:r>
              <a:rPr lang="en-US" sz="4400" dirty="0"/>
              <a:t>or more different locations, it is considered “well-known” and need not be cited. </a:t>
            </a:r>
          </a:p>
        </p:txBody>
      </p:sp>
    </p:spTree>
    <p:extLst>
      <p:ext uri="{BB962C8B-B14F-4D97-AF65-F5344CB8AC3E}">
        <p14:creationId xmlns:p14="http://schemas.microsoft.com/office/powerpoint/2010/main" val="1130692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E408B-CD05-F24F-9A87-41186BBC26A5}"/>
              </a:ext>
            </a:extLst>
          </p:cNvPr>
          <p:cNvSpPr>
            <a:spLocks noGrp="1"/>
          </p:cNvSpPr>
          <p:nvPr>
            <p:ph type="title"/>
          </p:nvPr>
        </p:nvSpPr>
        <p:spPr/>
        <p:txBody>
          <a:bodyPr/>
          <a:lstStyle/>
          <a:p>
            <a:r>
              <a:rPr lang="en-US" dirty="0"/>
              <a:t>How to cite in MLA style</a:t>
            </a:r>
          </a:p>
        </p:txBody>
      </p:sp>
      <p:sp>
        <p:nvSpPr>
          <p:cNvPr id="3" name="Content Placeholder 2">
            <a:extLst>
              <a:ext uri="{FF2B5EF4-FFF2-40B4-BE49-F238E27FC236}">
                <a16:creationId xmlns:a16="http://schemas.microsoft.com/office/drawing/2014/main" id="{A583D2D3-89D3-0443-8354-F37E58F794DF}"/>
              </a:ext>
            </a:extLst>
          </p:cNvPr>
          <p:cNvSpPr>
            <a:spLocks noGrp="1"/>
          </p:cNvSpPr>
          <p:nvPr>
            <p:ph idx="1"/>
          </p:nvPr>
        </p:nvSpPr>
        <p:spPr/>
        <p:txBody>
          <a:bodyPr/>
          <a:lstStyle/>
          <a:p>
            <a:r>
              <a:rPr lang="en-US" sz="2000" dirty="0"/>
              <a:t>How to quote in text MLA format… (</a:t>
            </a:r>
            <a:r>
              <a:rPr lang="en-US" sz="2000" i="1" dirty="0"/>
              <a:t>NFG </a:t>
            </a:r>
            <a:r>
              <a:rPr lang="en-US" sz="2000" dirty="0"/>
              <a:t>464-467) Purdue OWL </a:t>
            </a:r>
            <a:r>
              <a:rPr lang="en-US" sz="2000" dirty="0">
                <a:hlinkClick r:id="rId2"/>
              </a:rPr>
              <a:t>https://owl.english.purdue.edu/owl/resource/747/02/</a:t>
            </a:r>
            <a:r>
              <a:rPr lang="en-US" sz="2000" dirty="0"/>
              <a:t> </a:t>
            </a:r>
          </a:p>
          <a:p>
            <a:endParaRPr lang="en-US" sz="2000" dirty="0"/>
          </a:p>
          <a:p>
            <a:pPr marL="285750" indent="-285750">
              <a:buFont typeface="Wingdings" panose="05000000000000000000" pitchFamily="2" charset="2"/>
              <a:buChar char="Ø"/>
            </a:pPr>
            <a:r>
              <a:rPr lang="en-US" sz="2000" dirty="0"/>
              <a:t>Short quotes- 4 lines or fewer “text, text, text” (</a:t>
            </a:r>
            <a:r>
              <a:rPr lang="en-US" sz="2000" dirty="0" err="1"/>
              <a:t>Carr</a:t>
            </a:r>
            <a:r>
              <a:rPr lang="en-US" sz="2000" dirty="0"/>
              <a:t> 2)  </a:t>
            </a:r>
          </a:p>
          <a:p>
            <a:pPr marL="742950" lvl="1" indent="-285750">
              <a:buFont typeface="Wingdings" panose="05000000000000000000" pitchFamily="2" charset="2"/>
              <a:buChar char="Ø"/>
            </a:pPr>
            <a:r>
              <a:rPr lang="en-US" sz="2000" dirty="0"/>
              <a:t>*** Note punctuation OUTSIDE PARENTHESIS </a:t>
            </a:r>
          </a:p>
          <a:p>
            <a:pPr marL="742950" lvl="1" indent="-285750">
              <a:buFont typeface="Wingdings" panose="05000000000000000000" pitchFamily="2" charset="2"/>
              <a:buChar char="Ø"/>
            </a:pPr>
            <a:endParaRPr lang="en-US" sz="2000" dirty="0"/>
          </a:p>
          <a:p>
            <a:pPr marL="0" lvl="1" indent="457200">
              <a:buFont typeface="Wingdings" panose="05000000000000000000" pitchFamily="2" charset="2"/>
              <a:buChar char="Ø"/>
            </a:pPr>
            <a:r>
              <a:rPr lang="en-US" sz="2000" dirty="0"/>
              <a:t>Long quotes, called block quotes- 5 lines or more, indented 8 spaces in, punctuation after text, followed by parenthetical citation</a:t>
            </a:r>
          </a:p>
          <a:p>
            <a:pPr marL="0" indent="0">
              <a:buNone/>
            </a:pPr>
            <a:endParaRPr lang="en-US" dirty="0"/>
          </a:p>
        </p:txBody>
      </p:sp>
    </p:spTree>
    <p:extLst>
      <p:ext uri="{BB962C8B-B14F-4D97-AF65-F5344CB8AC3E}">
        <p14:creationId xmlns:p14="http://schemas.microsoft.com/office/powerpoint/2010/main" val="3507355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457729" cy="1019404"/>
          </a:xfrm>
        </p:spPr>
        <p:txBody>
          <a:bodyPr/>
          <a:lstStyle/>
          <a:p>
            <a:r>
              <a:rPr lang="en-US" dirty="0"/>
              <a:t>In text citations: MLA</a:t>
            </a:r>
          </a:p>
        </p:txBody>
      </p:sp>
      <p:sp>
        <p:nvSpPr>
          <p:cNvPr id="4" name="TextBox 3"/>
          <p:cNvSpPr txBox="1"/>
          <p:nvPr/>
        </p:nvSpPr>
        <p:spPr>
          <a:xfrm>
            <a:off x="941383" y="2155425"/>
            <a:ext cx="8555497" cy="1938992"/>
          </a:xfrm>
          <a:prstGeom prst="rect">
            <a:avLst/>
          </a:prstGeom>
          <a:noFill/>
        </p:spPr>
        <p:txBody>
          <a:bodyPr wrap="square" rtlCol="0">
            <a:spAutoFit/>
          </a:bodyPr>
          <a:lstStyle/>
          <a:p>
            <a:r>
              <a:rPr lang="en-US" sz="2000" dirty="0"/>
              <a:t>MLA (in most cases) is simply a parenthetical citation of author last name and page number (Smith 5). </a:t>
            </a:r>
          </a:p>
          <a:p>
            <a:endParaRPr lang="en-US" sz="2000" dirty="0"/>
          </a:p>
          <a:p>
            <a:r>
              <a:rPr lang="en-US" sz="2000" dirty="0"/>
              <a:t>If in the signal phrase the author’s name is mentioned, it does not need to be in the parenthetical citation, then simply provide the page number (5). All punctuation follows the parenthetical citation, unless it is a long quote. </a:t>
            </a:r>
          </a:p>
        </p:txBody>
      </p:sp>
      <p:sp>
        <p:nvSpPr>
          <p:cNvPr id="3" name="TextBox 2"/>
          <p:cNvSpPr txBox="1"/>
          <p:nvPr/>
        </p:nvSpPr>
        <p:spPr>
          <a:xfrm>
            <a:off x="9737317" y="172569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31190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4968" y="486697"/>
            <a:ext cx="11267767" cy="4832092"/>
          </a:xfrm>
          <a:prstGeom prst="rect">
            <a:avLst/>
          </a:prstGeom>
          <a:noFill/>
        </p:spPr>
        <p:txBody>
          <a:bodyPr wrap="square" rtlCol="0">
            <a:spAutoFit/>
          </a:bodyPr>
          <a:lstStyle/>
          <a:p>
            <a:endParaRPr lang="en-US" sz="2800" dirty="0"/>
          </a:p>
          <a:p>
            <a:endParaRPr lang="en-US" sz="2800" dirty="0"/>
          </a:p>
          <a:p>
            <a:r>
              <a:rPr lang="en-US" sz="2800" dirty="0"/>
              <a:t>Signal phrase- a phrase used to tell readers who is making the assertion and why he/she has the authority/knowledge to speak on a source. Also, it tells the reader that everything between the signal phrase and parenthetical citation comes from that source (NFG 473)</a:t>
            </a:r>
          </a:p>
          <a:p>
            <a:endParaRPr lang="en-US" sz="2800" dirty="0"/>
          </a:p>
          <a:p>
            <a:endParaRPr lang="en-US" sz="2800" dirty="0"/>
          </a:p>
          <a:p>
            <a:r>
              <a:rPr lang="en-US" sz="2800" dirty="0"/>
              <a:t>According to Professor Smith, everything important in between either summarized, paraphrased, or quoted, in which case it would have quote marks around it (Smith 2). </a:t>
            </a:r>
          </a:p>
        </p:txBody>
      </p:sp>
    </p:spTree>
    <p:extLst>
      <p:ext uri="{BB962C8B-B14F-4D97-AF65-F5344CB8AC3E}">
        <p14:creationId xmlns:p14="http://schemas.microsoft.com/office/powerpoint/2010/main" val="2813572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948" y="114404"/>
            <a:ext cx="10515600" cy="903236"/>
          </a:xfrm>
        </p:spPr>
        <p:txBody>
          <a:bodyPr>
            <a:normAutofit/>
          </a:bodyPr>
          <a:lstStyle/>
          <a:p>
            <a:r>
              <a:rPr lang="en-US" sz="3600" dirty="0"/>
              <a:t>Let’s talk about this one…  </a:t>
            </a:r>
          </a:p>
        </p:txBody>
      </p:sp>
      <p:sp>
        <p:nvSpPr>
          <p:cNvPr id="3" name="TextBox 2"/>
          <p:cNvSpPr txBox="1"/>
          <p:nvPr/>
        </p:nvSpPr>
        <p:spPr>
          <a:xfrm>
            <a:off x="852948" y="870156"/>
            <a:ext cx="10545096" cy="5856732"/>
          </a:xfrm>
          <a:prstGeom prst="rect">
            <a:avLst/>
          </a:prstGeom>
          <a:noFill/>
        </p:spPr>
        <p:txBody>
          <a:bodyPr wrap="square" rtlCol="0">
            <a:spAutoFit/>
          </a:bodyPr>
          <a:lstStyle/>
          <a:p>
            <a:pPr>
              <a:lnSpc>
                <a:spcPct val="200000"/>
              </a:lnSpc>
            </a:pPr>
            <a:r>
              <a:rPr lang="en-US" b="1" dirty="0">
                <a:solidFill>
                  <a:srgbClr val="000000"/>
                </a:solidFill>
                <a:effectLst/>
                <a:latin typeface="Times New Roman" panose="02020603050405020304" pitchFamily="18" charset="0"/>
                <a:ea typeface="Times New Roman" panose="02020603050405020304" pitchFamily="18" charset="0"/>
                <a:cs typeface="Arial Unicode MS" panose="020B0604020202020204" pitchFamily="34" charset="-128"/>
              </a:rPr>
              <a:t>	</a:t>
            </a:r>
            <a:r>
              <a:rPr lang="en-US" sz="1900" b="1" dirty="0">
                <a:solidFill>
                  <a:srgbClr val="000000"/>
                </a:solidFill>
                <a:effectLst/>
                <a:latin typeface="Times New Roman" panose="02020603050405020304" pitchFamily="18" charset="0"/>
                <a:ea typeface="Times New Roman" panose="02020603050405020304" pitchFamily="18" charset="0"/>
                <a:cs typeface="Arial Unicode MS" panose="020B0604020202020204" pitchFamily="34" charset="-128"/>
              </a:rPr>
              <a:t>I enjoyed how this story used many similes to compare the parting of the Red Sea to the journey to America. For instance, the narrator says,  </a:t>
            </a:r>
            <a:r>
              <a:rPr lang="en-US" sz="1900" b="1" dirty="0">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“…where they fall like sheaves of wheat onto their beds”</a:t>
            </a:r>
            <a:r>
              <a:rPr lang="en-US" sz="1900" b="1" dirty="0">
                <a:solidFill>
                  <a:srgbClr val="000000"/>
                </a:solidFill>
                <a:effectLst/>
                <a:latin typeface="Helvetica" panose="020B0604020202020204" pitchFamily="34" charset="0"/>
                <a:ea typeface="Arial Unicode MS" panose="020B0604020202020204" pitchFamily="34" charset="-128"/>
                <a:cs typeface="Arial Unicode MS" panose="020B0604020202020204" pitchFamily="34" charset="-128"/>
              </a:rPr>
              <a:t> </a:t>
            </a:r>
            <a:r>
              <a:rPr lang="en-US" sz="1900" b="1" dirty="0">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(Aleichem 291). This is compared to the aftermath of the slavery work under the power of the Pharaoh in Egypt. The narrator also describes what it is like to pass through the parting of the Red Sea. It would probably take a day or two, possibly three (Aleichem 291). There are more uses of similes in this piece of literature. This includes the narrator saying “the </a:t>
            </a:r>
            <a:r>
              <a:rPr lang="en-US" sz="1900" b="1" dirty="0">
                <a:effectLst/>
                <a:latin typeface="Times New Roman" panose="02020603050405020304" pitchFamily="18" charset="0"/>
                <a:ea typeface="Arial Unicode MS" panose="020B0604020202020204" pitchFamily="34" charset="-128"/>
              </a:rPr>
              <a:t>sky is as clear as pure gold” and “the water is like a mirror” (Aleichem 291). This shows that on the journey to America, the narrator and other people on board </a:t>
            </a:r>
            <a:r>
              <a:rPr lang="en-US" sz="1900" b="1" i="1" dirty="0">
                <a:effectLst/>
                <a:latin typeface="Times New Roman" panose="02020603050405020304" pitchFamily="18" charset="0"/>
                <a:ea typeface="Arial Unicode MS" panose="020B0604020202020204" pitchFamily="34" charset="-128"/>
              </a:rPr>
              <a:t>Princess Albert</a:t>
            </a:r>
            <a:r>
              <a:rPr lang="en-US" sz="1900" b="1" dirty="0">
                <a:effectLst/>
                <a:latin typeface="Times New Roman" panose="02020603050405020304" pitchFamily="18" charset="0"/>
                <a:ea typeface="Arial Unicode MS" panose="020B0604020202020204" pitchFamily="34" charset="-128"/>
              </a:rPr>
              <a:t> would love to see land as soon as possible. This is the greatest message behind this story. It is that after crossing the parting of the Red Sea, in this case, the Atlantic Ocean, there will be happiness awaiting. </a:t>
            </a:r>
            <a:endParaRPr lang="en-US" sz="1900" b="1" dirty="0"/>
          </a:p>
        </p:txBody>
      </p:sp>
    </p:spTree>
    <p:extLst>
      <p:ext uri="{BB962C8B-B14F-4D97-AF65-F5344CB8AC3E}">
        <p14:creationId xmlns:p14="http://schemas.microsoft.com/office/powerpoint/2010/main" val="875155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1208</Words>
  <Application>Microsoft Macintosh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Helvetica</vt:lpstr>
      <vt:lpstr>Times New Roman</vt:lpstr>
      <vt:lpstr>Wingdings</vt:lpstr>
      <vt:lpstr>Office Theme</vt:lpstr>
      <vt:lpstr>MLA Citations</vt:lpstr>
      <vt:lpstr>This lesson intends to… </vt:lpstr>
      <vt:lpstr>Why Do We Cite Sources?</vt:lpstr>
      <vt:lpstr>What sources need citing?</vt:lpstr>
      <vt:lpstr>What sources do NOT need citing? </vt:lpstr>
      <vt:lpstr>How to cite in MLA style</vt:lpstr>
      <vt:lpstr>In text citations: MLA</vt:lpstr>
      <vt:lpstr>PowerPoint Presentation</vt:lpstr>
      <vt:lpstr>Let’s talk about this one…  </vt:lpstr>
      <vt:lpstr>Let’s take a look at this one… </vt:lpstr>
      <vt:lpstr>PowerPoint Presentation</vt:lpstr>
      <vt:lpstr>Let’s take a look at… </vt:lpstr>
      <vt:lpstr>Works Cited vs Works Consulted pages- MLA format only!!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Citations</dc:title>
  <dc:creator>Microsoft Office User</dc:creator>
  <cp:lastModifiedBy>Microsoft Office User</cp:lastModifiedBy>
  <cp:revision>2</cp:revision>
  <dcterms:created xsi:type="dcterms:W3CDTF">2021-10-11T00:46:57Z</dcterms:created>
  <dcterms:modified xsi:type="dcterms:W3CDTF">2021-11-09T16:26:31Z</dcterms:modified>
</cp:coreProperties>
</file>