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8" r:id="rId1"/>
  </p:sldMasterIdLst>
  <p:notesMasterIdLst>
    <p:notesMasterId r:id="rId12"/>
  </p:notesMasterIdLst>
  <p:handoutMasterIdLst>
    <p:handoutMasterId r:id="rId13"/>
  </p:handoutMasterIdLst>
  <p:sldIdLst>
    <p:sldId id="256" r:id="rId2"/>
    <p:sldId id="257" r:id="rId3"/>
    <p:sldId id="261" r:id="rId4"/>
    <p:sldId id="262" r:id="rId5"/>
    <p:sldId id="263" r:id="rId6"/>
    <p:sldId id="264" r:id="rId7"/>
    <p:sldId id="266" r:id="rId8"/>
    <p:sldId id="268" r:id="rId9"/>
    <p:sldId id="269"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56"/>
    <p:restoredTop sz="94676"/>
  </p:normalViewPr>
  <p:slideViewPr>
    <p:cSldViewPr snapToGrid="0" snapToObjects="1">
      <p:cViewPr>
        <p:scale>
          <a:sx n="60" d="100"/>
          <a:sy n="60" d="100"/>
        </p:scale>
        <p:origin x="1880" y="10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handoutMaster" Target="handoutMasters/handoutMaster1.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7662500-3BC7-EF44-AC10-A3233561B900}" type="datetimeFigureOut">
              <a:rPr lang="en-US" smtClean="0"/>
              <a:t>11/14/17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E989DC0-D5BA-624E-B5E3-3F8B57CF5DD5}" type="slidenum">
              <a:rPr lang="en-US" smtClean="0"/>
              <a:t>‹#›</a:t>
            </a:fld>
            <a:endParaRPr lang="en-US"/>
          </a:p>
        </p:txBody>
      </p:sp>
    </p:spTree>
    <p:extLst>
      <p:ext uri="{BB962C8B-B14F-4D97-AF65-F5344CB8AC3E}">
        <p14:creationId xmlns:p14="http://schemas.microsoft.com/office/powerpoint/2010/main" val="9931242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BA8BE1-4BDB-0141-9D87-F98E1751ABBE}" type="datetimeFigureOut">
              <a:rPr lang="en-US" smtClean="0"/>
              <a:t>11/14/17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3AB0B1-710B-5E4D-B03D-0DE342FABE41}" type="slidenum">
              <a:rPr lang="en-US" smtClean="0"/>
              <a:t>‹#›</a:t>
            </a:fld>
            <a:endParaRPr lang="en-US"/>
          </a:p>
        </p:txBody>
      </p:sp>
    </p:spTree>
    <p:extLst>
      <p:ext uri="{BB962C8B-B14F-4D97-AF65-F5344CB8AC3E}">
        <p14:creationId xmlns:p14="http://schemas.microsoft.com/office/powerpoint/2010/main" val="1196533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3AB0B1-710B-5E4D-B03D-0DE342FABE41}" type="slidenum">
              <a:rPr lang="en-US" smtClean="0"/>
              <a:t>1</a:t>
            </a:fld>
            <a:endParaRPr lang="en-US"/>
          </a:p>
        </p:txBody>
      </p:sp>
    </p:spTree>
    <p:extLst>
      <p:ext uri="{BB962C8B-B14F-4D97-AF65-F5344CB8AC3E}">
        <p14:creationId xmlns:p14="http://schemas.microsoft.com/office/powerpoint/2010/main" val="10989076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3AB0B1-710B-5E4D-B03D-0DE342FABE41}" type="slidenum">
              <a:rPr lang="en-US" smtClean="0"/>
              <a:t>10</a:t>
            </a:fld>
            <a:endParaRPr lang="en-US"/>
          </a:p>
        </p:txBody>
      </p:sp>
    </p:spTree>
    <p:extLst>
      <p:ext uri="{BB962C8B-B14F-4D97-AF65-F5344CB8AC3E}">
        <p14:creationId xmlns:p14="http://schemas.microsoft.com/office/powerpoint/2010/main" val="1966191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3AB0B1-710B-5E4D-B03D-0DE342FABE41}" type="slidenum">
              <a:rPr lang="en-US" smtClean="0"/>
              <a:t>2</a:t>
            </a:fld>
            <a:endParaRPr lang="en-US"/>
          </a:p>
        </p:txBody>
      </p:sp>
    </p:spTree>
    <p:extLst>
      <p:ext uri="{BB962C8B-B14F-4D97-AF65-F5344CB8AC3E}">
        <p14:creationId xmlns:p14="http://schemas.microsoft.com/office/powerpoint/2010/main" val="981408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3AB0B1-710B-5E4D-B03D-0DE342FABE41}" type="slidenum">
              <a:rPr lang="en-US" smtClean="0"/>
              <a:t>3</a:t>
            </a:fld>
            <a:endParaRPr lang="en-US"/>
          </a:p>
        </p:txBody>
      </p:sp>
    </p:spTree>
    <p:extLst>
      <p:ext uri="{BB962C8B-B14F-4D97-AF65-F5344CB8AC3E}">
        <p14:creationId xmlns:p14="http://schemas.microsoft.com/office/powerpoint/2010/main" val="1858384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3AB0B1-710B-5E4D-B03D-0DE342FABE41}" type="slidenum">
              <a:rPr lang="en-US" smtClean="0"/>
              <a:t>4</a:t>
            </a:fld>
            <a:endParaRPr lang="en-US"/>
          </a:p>
        </p:txBody>
      </p:sp>
    </p:spTree>
    <p:extLst>
      <p:ext uri="{BB962C8B-B14F-4D97-AF65-F5344CB8AC3E}">
        <p14:creationId xmlns:p14="http://schemas.microsoft.com/office/powerpoint/2010/main" val="874465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3AB0B1-710B-5E4D-B03D-0DE342FABE41}" type="slidenum">
              <a:rPr lang="en-US" smtClean="0"/>
              <a:t>5</a:t>
            </a:fld>
            <a:endParaRPr lang="en-US"/>
          </a:p>
        </p:txBody>
      </p:sp>
    </p:spTree>
    <p:extLst>
      <p:ext uri="{BB962C8B-B14F-4D97-AF65-F5344CB8AC3E}">
        <p14:creationId xmlns:p14="http://schemas.microsoft.com/office/powerpoint/2010/main" val="1916171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3AB0B1-710B-5E4D-B03D-0DE342FABE41}" type="slidenum">
              <a:rPr lang="en-US" smtClean="0"/>
              <a:t>6</a:t>
            </a:fld>
            <a:endParaRPr lang="en-US"/>
          </a:p>
        </p:txBody>
      </p:sp>
    </p:spTree>
    <p:extLst>
      <p:ext uri="{BB962C8B-B14F-4D97-AF65-F5344CB8AC3E}">
        <p14:creationId xmlns:p14="http://schemas.microsoft.com/office/powerpoint/2010/main" val="14280670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3AB0B1-710B-5E4D-B03D-0DE342FABE41}" type="slidenum">
              <a:rPr lang="en-US" smtClean="0"/>
              <a:t>7</a:t>
            </a:fld>
            <a:endParaRPr lang="en-US"/>
          </a:p>
        </p:txBody>
      </p:sp>
    </p:spTree>
    <p:extLst>
      <p:ext uri="{BB962C8B-B14F-4D97-AF65-F5344CB8AC3E}">
        <p14:creationId xmlns:p14="http://schemas.microsoft.com/office/powerpoint/2010/main" val="12454519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3AB0B1-710B-5E4D-B03D-0DE342FABE41}" type="slidenum">
              <a:rPr lang="en-US" smtClean="0"/>
              <a:t>8</a:t>
            </a:fld>
            <a:endParaRPr lang="en-US"/>
          </a:p>
        </p:txBody>
      </p:sp>
    </p:spTree>
    <p:extLst>
      <p:ext uri="{BB962C8B-B14F-4D97-AF65-F5344CB8AC3E}">
        <p14:creationId xmlns:p14="http://schemas.microsoft.com/office/powerpoint/2010/main" val="7884382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3AB0B1-710B-5E4D-B03D-0DE342FABE41}" type="slidenum">
              <a:rPr lang="en-US" smtClean="0"/>
              <a:t>9</a:t>
            </a:fld>
            <a:endParaRPr lang="en-US"/>
          </a:p>
        </p:txBody>
      </p:sp>
    </p:spTree>
    <p:extLst>
      <p:ext uri="{BB962C8B-B14F-4D97-AF65-F5344CB8AC3E}">
        <p14:creationId xmlns:p14="http://schemas.microsoft.com/office/powerpoint/2010/main" val="1306725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DDA51639-B2D6-4652-B8C3-1B4C224A7BAF}" type="datetimeFigureOut">
              <a:rPr lang="en-US" dirty="0"/>
              <a:t>11/14/17</a:t>
            </a:fld>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11A6AA8-A04B-4104-9AE2-BD48D340E27F}" type="datetimeFigureOut">
              <a:rPr lang="en-US" dirty="0"/>
              <a:t>11/14/17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4E0BF79-FAC6-4A96-8DE1-F7B82E2E1652}" type="datetimeFigureOut">
              <a:rPr lang="en-US" dirty="0"/>
              <a:t>11/14/17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2FF5DD9-2C52-442D-92E2-8072C0C3D7CD}" type="datetimeFigureOut">
              <a:rPr lang="en-US" dirty="0"/>
              <a:t>11/14/17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C44961B7-6B89-48AB-966F-622E2788EECC}" type="datetimeFigureOut">
              <a:rPr lang="en-US" dirty="0"/>
              <a:t>11/14/17</a:t>
            </a:fld>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1060"/>
            <a:ext cx="2112264" cy="228600"/>
          </a:xfrm>
        </p:spPr>
        <p:txBody>
          <a:bodyPr/>
          <a:lstStyle/>
          <a:p>
            <a:fld id="{4FAB73BC-B049-4115-A692-8D63A059BFB8}" type="slidenum">
              <a:rPr lang="en-US" dirty="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dirty="0"/>
              <a:t>11/14/17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dirty="0"/>
              <a:t>11/14/17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0B90D90-AA62-404D-A741-635B4370F9CB}" type="datetimeFigureOut">
              <a:rPr lang="en-US" dirty="0"/>
              <a:t>11/14/17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dirty="0"/>
              <a:t>11/14/17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smtClean="0"/>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1CF131DD-A141-4471-BCF9-C6073EDD7E20}" type="datetimeFigureOut">
              <a:rPr lang="en-US" dirty="0"/>
              <a:t>11/14/17</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AB334A90-EB03-42F3-8859-2C2B2724C058}" type="datetimeFigureOut">
              <a:rPr lang="en-US" dirty="0"/>
              <a:t>11/14/17</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CBC48EC7-AF6A-48D3-8284-14BACBEBDD84}" type="datetimeFigureOut">
              <a:rPr lang="en-US" dirty="0"/>
              <a:t>11/14/17</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www.library.uni.edu/collections/special" TargetMode="External"/><Relationship Id="rId4" Type="http://schemas.openxmlformats.org/officeDocument/2006/relationships/hyperlink" Target="http://www.historyonthenet.com/authentichistory/1946-1960/8-civilrights/1954-1960/index.html" TargetMode="Externa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4" Type="http://schemas.openxmlformats.org/officeDocument/2006/relationships/image" Target="../media/image4.gif"/><Relationship Id="rId5" Type="http://schemas.openxmlformats.org/officeDocument/2006/relationships/image" Target="../media/image5.gif"/><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 Denial of rights gone viral </a:t>
            </a:r>
            <a:endParaRPr lang="en-US" dirty="0"/>
          </a:p>
        </p:txBody>
      </p:sp>
      <p:sp>
        <p:nvSpPr>
          <p:cNvPr id="3" name="Subtitle 2"/>
          <p:cNvSpPr>
            <a:spLocks noGrp="1"/>
          </p:cNvSpPr>
          <p:nvPr>
            <p:ph type="subTitle" idx="1"/>
          </p:nvPr>
        </p:nvSpPr>
        <p:spPr/>
        <p:txBody>
          <a:bodyPr/>
          <a:lstStyle/>
          <a:p>
            <a:r>
              <a:rPr lang="en-US" dirty="0" smtClean="0"/>
              <a:t>By Siarra Morrow </a:t>
            </a:r>
            <a:endParaRPr lang="en-US" dirty="0"/>
          </a:p>
        </p:txBody>
      </p:sp>
    </p:spTree>
    <p:extLst>
      <p:ext uri="{BB962C8B-B14F-4D97-AF65-F5344CB8AC3E}">
        <p14:creationId xmlns:p14="http://schemas.microsoft.com/office/powerpoint/2010/main" val="21356878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66147"/>
            <a:ext cx="10058400" cy="1371600"/>
          </a:xfrm>
        </p:spPr>
        <p:txBody>
          <a:bodyPr/>
          <a:lstStyle/>
          <a:p>
            <a:pPr algn="ctr"/>
            <a:r>
              <a:rPr lang="en-US" sz="6000" dirty="0" smtClean="0"/>
              <a:t>Works</a:t>
            </a:r>
            <a:r>
              <a:rPr lang="en-US" dirty="0" smtClean="0"/>
              <a:t> Cited</a:t>
            </a:r>
            <a:endParaRPr lang="en-US" dirty="0"/>
          </a:p>
        </p:txBody>
      </p:sp>
      <p:sp>
        <p:nvSpPr>
          <p:cNvPr id="3" name="Content Placeholder 2"/>
          <p:cNvSpPr>
            <a:spLocks noGrp="1"/>
          </p:cNvSpPr>
          <p:nvPr>
            <p:ph idx="1"/>
          </p:nvPr>
        </p:nvSpPr>
        <p:spPr>
          <a:xfrm>
            <a:off x="552893" y="1206120"/>
            <a:ext cx="10572307" cy="4376361"/>
          </a:xfrm>
        </p:spPr>
        <p:txBody>
          <a:bodyPr>
            <a:noAutofit/>
          </a:bodyPr>
          <a:lstStyle/>
          <a:p>
            <a:pPr marL="0" indent="0">
              <a:buNone/>
            </a:pPr>
            <a:endParaRPr lang="en-US" sz="2000" dirty="0" smtClean="0"/>
          </a:p>
          <a:p>
            <a:pPr marL="465138" indent="-465138">
              <a:buNone/>
            </a:pPr>
            <a:r>
              <a:rPr lang="en-US" sz="2000" dirty="0" smtClean="0"/>
              <a:t>Ellis</a:t>
            </a:r>
            <a:r>
              <a:rPr lang="en-US" sz="2000" dirty="0"/>
              <a:t>, Richard (Richard J.). </a:t>
            </a:r>
            <a:r>
              <a:rPr lang="en-US" sz="2000" i="1" dirty="0"/>
              <a:t>To the Flag : the Unlikely History of the Pledge of Allegiance</a:t>
            </a:r>
            <a:r>
              <a:rPr lang="en-US" sz="2000" dirty="0"/>
              <a:t>. Lawrence, Lawrence : University </a:t>
            </a:r>
            <a:r>
              <a:rPr lang="en-US" sz="2000" dirty="0" smtClean="0"/>
              <a:t>Press of Kansas, 2005.</a:t>
            </a:r>
          </a:p>
          <a:p>
            <a:pPr marL="20638" indent="0">
              <a:buNone/>
            </a:pPr>
            <a:endParaRPr lang="en-US" sz="2000" dirty="0" smtClean="0"/>
          </a:p>
          <a:p>
            <a:pPr marL="401638" indent="-381000">
              <a:buNone/>
            </a:pPr>
            <a:r>
              <a:rPr lang="en-US" sz="2000" dirty="0" smtClean="0"/>
              <a:t>“</a:t>
            </a:r>
            <a:r>
              <a:rPr lang="en-US" sz="2000" dirty="0"/>
              <a:t>Sabin Hall.” </a:t>
            </a:r>
            <a:r>
              <a:rPr lang="en-US" sz="2000" i="1" dirty="0"/>
              <a:t>Sabin Hall | Rod Library</a:t>
            </a:r>
            <a:r>
              <a:rPr lang="en-US" sz="2000" dirty="0"/>
              <a:t>, University of </a:t>
            </a:r>
            <a:r>
              <a:rPr lang="en-US" sz="2000" dirty="0" err="1" smtClean="0"/>
              <a:t>NorthernIowa</a:t>
            </a:r>
            <a:r>
              <a:rPr lang="en-US" sz="2000" dirty="0" smtClean="0"/>
              <a:t>, </a:t>
            </a:r>
            <a:r>
              <a:rPr lang="en-US" sz="2000" dirty="0" smtClean="0">
                <a:hlinkClick r:id="rId3"/>
              </a:rPr>
              <a:t>www.library.uni.edu/collections/</a:t>
            </a:r>
            <a:r>
              <a:rPr lang="en-US" sz="2000" dirty="0" err="1" smtClean="0">
                <a:hlinkClick r:id="rId3"/>
              </a:rPr>
              <a:t>special</a:t>
            </a:r>
            <a:r>
              <a:rPr lang="en-US" sz="2000" dirty="0" err="1" smtClean="0"/>
              <a:t>collections</a:t>
            </a:r>
            <a:r>
              <a:rPr lang="en-US" sz="2000" dirty="0" smtClean="0"/>
              <a:t>/university-archives/building-histories/</a:t>
            </a:r>
            <a:r>
              <a:rPr lang="en-US" sz="2000" dirty="0" err="1" smtClean="0"/>
              <a:t>sabin</a:t>
            </a:r>
            <a:r>
              <a:rPr lang="en-US" sz="2000" dirty="0" smtClean="0"/>
              <a:t>-hall</a:t>
            </a:r>
            <a:r>
              <a:rPr lang="en-US" sz="2000" dirty="0"/>
              <a:t>.</a:t>
            </a:r>
          </a:p>
          <a:p>
            <a:pPr marL="0" indent="0">
              <a:buNone/>
            </a:pPr>
            <a:endParaRPr lang="en-US" sz="2000" dirty="0" smtClean="0"/>
          </a:p>
          <a:p>
            <a:pPr marL="0" indent="0">
              <a:buNone/>
            </a:pPr>
            <a:r>
              <a:rPr lang="en-US" sz="2000" dirty="0" smtClean="0"/>
              <a:t>“</a:t>
            </a:r>
            <a:r>
              <a:rPr lang="en-US" sz="2000" dirty="0"/>
              <a:t>The Civil Rights Movement: The Surge Forward: 1954-1960.” </a:t>
            </a:r>
            <a:r>
              <a:rPr lang="en-US" sz="2000" i="1" dirty="0"/>
              <a:t>Civil Rights: The Surge Forward: 1954-1960</a:t>
            </a:r>
            <a:r>
              <a:rPr lang="en-US" sz="2000" dirty="0"/>
              <a:t>,</a:t>
            </a:r>
            <a:r>
              <a:rPr lang="en-US" sz="2000" u="sng" dirty="0">
                <a:hlinkClick r:id="rId4"/>
              </a:rPr>
              <a:t>www.historyonthenet.com/authentichistory/1946-1960/8-civilrights/1954-1960/index.html</a:t>
            </a:r>
            <a:r>
              <a:rPr lang="en-US" sz="2000" dirty="0"/>
              <a:t>.</a:t>
            </a:r>
          </a:p>
          <a:p>
            <a:pPr marL="0" indent="0">
              <a:buNone/>
            </a:pPr>
            <a:endParaRPr lang="en-US" sz="2000" dirty="0" smtClean="0"/>
          </a:p>
          <a:p>
            <a:pPr marL="0" indent="0">
              <a:buNone/>
            </a:pPr>
            <a:r>
              <a:rPr lang="en-US" sz="2000" dirty="0" err="1" smtClean="0"/>
              <a:t>Wormald</a:t>
            </a:r>
            <a:r>
              <a:rPr lang="en-US" sz="2000" dirty="0"/>
              <a:t>, Benjamin. “Religious Landscape Study.” </a:t>
            </a:r>
            <a:r>
              <a:rPr lang="en-US" sz="2000" i="1" dirty="0"/>
              <a:t>Pew Research Center's Religion &amp; Public Life Project</a:t>
            </a:r>
            <a:r>
              <a:rPr lang="en-US" sz="2000" dirty="0"/>
              <a:t>, 11 May 2015, </a:t>
            </a:r>
            <a:r>
              <a:rPr lang="en-US" sz="2000" dirty="0" err="1"/>
              <a:t>www.pewforum.org</a:t>
            </a:r>
            <a:r>
              <a:rPr lang="en-US" sz="2000" dirty="0"/>
              <a:t>/religious-landscape-study/.</a:t>
            </a:r>
          </a:p>
          <a:p>
            <a:pPr marL="0" indent="0">
              <a:buNone/>
            </a:pPr>
            <a:endParaRPr lang="en-US" sz="2000" dirty="0" smtClean="0"/>
          </a:p>
          <a:p>
            <a:pPr marL="0" indent="0">
              <a:buNone/>
            </a:pPr>
            <a:endParaRPr lang="en-US" sz="2000" dirty="0" smtClean="0"/>
          </a:p>
          <a:p>
            <a:pPr marL="0" indent="0">
              <a:buNone/>
            </a:pPr>
            <a:endParaRPr lang="en-US" sz="2000" dirty="0"/>
          </a:p>
          <a:p>
            <a:pPr marL="0" indent="0">
              <a:buNone/>
            </a:pPr>
            <a:endParaRPr lang="en-US" sz="2000" dirty="0"/>
          </a:p>
        </p:txBody>
      </p:sp>
    </p:spTree>
    <p:extLst>
      <p:ext uri="{BB962C8B-B14F-4D97-AF65-F5344CB8AC3E}">
        <p14:creationId xmlns:p14="http://schemas.microsoft.com/office/powerpoint/2010/main" val="9316148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6861"/>
            <a:ext cx="10058400" cy="1371600"/>
          </a:xfrm>
        </p:spPr>
        <p:txBody>
          <a:bodyPr>
            <a:noAutofit/>
          </a:bodyPr>
          <a:lstStyle/>
          <a:p>
            <a:pPr algn="ctr"/>
            <a:r>
              <a:rPr lang="en-US" sz="6000" dirty="0" smtClean="0"/>
              <a:t>National Pride</a:t>
            </a:r>
            <a:endParaRPr lang="en-US" sz="60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02157" y="1503279"/>
            <a:ext cx="3113160" cy="1945725"/>
          </a:xfrm>
        </p:spPr>
      </p:pic>
      <p:sp>
        <p:nvSpPr>
          <p:cNvPr id="5" name="TextBox 4"/>
          <p:cNvSpPr txBox="1"/>
          <p:nvPr/>
        </p:nvSpPr>
        <p:spPr>
          <a:xfrm>
            <a:off x="324202" y="3442987"/>
            <a:ext cx="4009431" cy="584775"/>
          </a:xfrm>
          <a:prstGeom prst="rect">
            <a:avLst/>
          </a:prstGeom>
          <a:noFill/>
        </p:spPr>
        <p:txBody>
          <a:bodyPr wrap="none" rtlCol="0">
            <a:spAutoFit/>
          </a:bodyPr>
          <a:lstStyle/>
          <a:p>
            <a:r>
              <a:rPr lang="en-US" sz="3200" dirty="0" smtClean="0"/>
              <a:t>The American Flag </a:t>
            </a:r>
            <a:endParaRPr lang="en-US" sz="32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3833" y="1559245"/>
            <a:ext cx="3260651" cy="1833794"/>
          </a:xfrm>
          <a:prstGeom prst="rect">
            <a:avLst/>
          </a:prstGeom>
        </p:spPr>
      </p:pic>
      <p:sp>
        <p:nvSpPr>
          <p:cNvPr id="7" name="TextBox 6"/>
          <p:cNvSpPr txBox="1"/>
          <p:nvPr/>
        </p:nvSpPr>
        <p:spPr>
          <a:xfrm>
            <a:off x="6002692" y="3391077"/>
            <a:ext cx="4382931" cy="584775"/>
          </a:xfrm>
          <a:prstGeom prst="rect">
            <a:avLst/>
          </a:prstGeom>
          <a:noFill/>
        </p:spPr>
        <p:txBody>
          <a:bodyPr wrap="none" rtlCol="0">
            <a:spAutoFit/>
          </a:bodyPr>
          <a:lstStyle/>
          <a:p>
            <a:r>
              <a:rPr lang="en-US" sz="3200" dirty="0" smtClean="0"/>
              <a:t>The National Anthem</a:t>
            </a:r>
            <a:endParaRPr lang="en-US" sz="3200" dirty="0"/>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49420" y="4027762"/>
            <a:ext cx="4193686" cy="2365239"/>
          </a:xfrm>
          <a:prstGeom prst="rect">
            <a:avLst/>
          </a:prstGeom>
        </p:spPr>
      </p:pic>
      <p:sp>
        <p:nvSpPr>
          <p:cNvPr id="9" name="TextBox 8"/>
          <p:cNvSpPr txBox="1"/>
          <p:nvPr/>
        </p:nvSpPr>
        <p:spPr>
          <a:xfrm>
            <a:off x="6643106" y="4733267"/>
            <a:ext cx="5181227" cy="584775"/>
          </a:xfrm>
          <a:prstGeom prst="rect">
            <a:avLst/>
          </a:prstGeom>
          <a:noFill/>
        </p:spPr>
        <p:txBody>
          <a:bodyPr wrap="none" rtlCol="0">
            <a:spAutoFit/>
          </a:bodyPr>
          <a:lstStyle/>
          <a:p>
            <a:r>
              <a:rPr lang="en-US" sz="3200" dirty="0" smtClean="0"/>
              <a:t>The Pledge </a:t>
            </a:r>
            <a:r>
              <a:rPr lang="en-US" sz="3200" smtClean="0"/>
              <a:t>of Allegiance</a:t>
            </a:r>
            <a:endParaRPr lang="en-US" sz="3200"/>
          </a:p>
        </p:txBody>
      </p:sp>
    </p:spTree>
    <p:extLst>
      <p:ext uri="{BB962C8B-B14F-4D97-AF65-F5344CB8AC3E}">
        <p14:creationId xmlns:p14="http://schemas.microsoft.com/office/powerpoint/2010/main" val="13557596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8214" y="217291"/>
            <a:ext cx="10058400" cy="1371600"/>
          </a:xfrm>
        </p:spPr>
        <p:txBody>
          <a:bodyPr/>
          <a:lstStyle/>
          <a:p>
            <a:pPr algn="ctr"/>
            <a:r>
              <a:rPr lang="en-US" smtClean="0"/>
              <a:t>Motivating the nation</a:t>
            </a:r>
            <a:endParaRPr lang="en-US"/>
          </a:p>
        </p:txBody>
      </p:sp>
      <p:sp>
        <p:nvSpPr>
          <p:cNvPr id="3" name="Content Placeholder 2"/>
          <p:cNvSpPr>
            <a:spLocks noGrp="1"/>
          </p:cNvSpPr>
          <p:nvPr>
            <p:ph idx="1"/>
          </p:nvPr>
        </p:nvSpPr>
        <p:spPr>
          <a:xfrm>
            <a:off x="446048" y="1306452"/>
            <a:ext cx="11262731" cy="4273147"/>
          </a:xfrm>
        </p:spPr>
        <p:txBody>
          <a:bodyPr>
            <a:noAutofit/>
          </a:bodyPr>
          <a:lstStyle/>
          <a:p>
            <a:r>
              <a:rPr lang="en-US" sz="3200" dirty="0" smtClean="0"/>
              <a:t>City College of New York held a ceremony with kids of multiple nationalities wrapping themselves in the flag (Ellis 4) </a:t>
            </a:r>
          </a:p>
          <a:p>
            <a:r>
              <a:rPr lang="en-US" sz="3200" dirty="0" smtClean="0"/>
              <a:t>Caught the attention of an important GAR member (Ellis 4)</a:t>
            </a:r>
          </a:p>
          <a:p>
            <a:r>
              <a:rPr lang="en-US" sz="3200" dirty="0" smtClean="0"/>
              <a:t>This collaboration was then responsible for organizing the celebration of ”The Four Hundredth Anniversary of the Discovery of America by Columbus) (Ellis 8). The Pledge was made to be part of this event but later became a daily part of our lives. </a:t>
            </a:r>
          </a:p>
          <a:p>
            <a:endParaRPr lang="en-US" sz="3200" dirty="0" smtClean="0"/>
          </a:p>
          <a:p>
            <a:endParaRPr lang="en-US" sz="3200" dirty="0"/>
          </a:p>
        </p:txBody>
      </p:sp>
    </p:spTree>
    <p:extLst>
      <p:ext uri="{BB962C8B-B14F-4D97-AF65-F5344CB8AC3E}">
        <p14:creationId xmlns:p14="http://schemas.microsoft.com/office/powerpoint/2010/main" val="4971304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9725" y="113742"/>
            <a:ext cx="10058400" cy="1371600"/>
          </a:xfrm>
        </p:spPr>
        <p:txBody>
          <a:bodyPr/>
          <a:lstStyle/>
          <a:p>
            <a:pPr algn="ctr"/>
            <a:r>
              <a:rPr lang="en-US" dirty="0" smtClean="0"/>
              <a:t>Dissection of </a:t>
            </a:r>
            <a:r>
              <a:rPr lang="en-US" smtClean="0"/>
              <a:t>the Pledge </a:t>
            </a:r>
            <a:endParaRPr lang="en-US" dirty="0"/>
          </a:p>
        </p:txBody>
      </p:sp>
      <p:sp>
        <p:nvSpPr>
          <p:cNvPr id="3" name="Content Placeholder 2"/>
          <p:cNvSpPr>
            <a:spLocks noGrp="1"/>
          </p:cNvSpPr>
          <p:nvPr>
            <p:ph idx="1"/>
          </p:nvPr>
        </p:nvSpPr>
        <p:spPr>
          <a:xfrm>
            <a:off x="423744" y="1144685"/>
            <a:ext cx="11530361" cy="4340055"/>
          </a:xfrm>
        </p:spPr>
        <p:txBody>
          <a:bodyPr>
            <a:noAutofit/>
          </a:bodyPr>
          <a:lstStyle/>
          <a:p>
            <a:r>
              <a:rPr lang="en-US" sz="2700" dirty="0" smtClean="0"/>
              <a:t>Definition of the Pledge of Allegiance </a:t>
            </a:r>
            <a:r>
              <a:rPr lang="mr-IN" sz="2700" dirty="0" smtClean="0"/>
              <a:t>–</a:t>
            </a:r>
            <a:r>
              <a:rPr lang="en-US" sz="2700" dirty="0" smtClean="0"/>
              <a:t> ”A solemn oath of allegiance or fidelity to the U.S.” (</a:t>
            </a:r>
            <a:r>
              <a:rPr lang="en-US" sz="2700" dirty="0" err="1" smtClean="0"/>
              <a:t>dictionary.com</a:t>
            </a:r>
            <a:r>
              <a:rPr lang="en-US" sz="2700" dirty="0" smtClean="0"/>
              <a:t> Pledge of Allegiance)</a:t>
            </a:r>
          </a:p>
          <a:p>
            <a:r>
              <a:rPr lang="en-US" sz="2700" dirty="0" smtClean="0"/>
              <a:t>Argument: Pledge if not an oath of loyalty to the government but to the nation what we have created and are in control of. </a:t>
            </a:r>
          </a:p>
          <a:p>
            <a:r>
              <a:rPr lang="en-US" sz="2700" dirty="0" smtClean="0"/>
              <a:t>We are not in control of our government as seen in the why that presidential elections work.</a:t>
            </a:r>
          </a:p>
          <a:p>
            <a:r>
              <a:rPr lang="en-US" sz="2700" dirty="0" smtClean="0"/>
              <a:t>The electoral college has the final and most important vote of all. Our vote is an illusion of power. </a:t>
            </a:r>
          </a:p>
          <a:p>
            <a:r>
              <a:rPr lang="en-US" sz="2700" dirty="0"/>
              <a:t>“The constitution does not specifically require electors to cast their votes according to the popular vote in their states…” </a:t>
            </a:r>
            <a:r>
              <a:rPr lang="en-US" sz="2700" dirty="0" smtClean="0"/>
              <a:t>(</a:t>
            </a:r>
            <a:r>
              <a:rPr lang="en-US" sz="2700" dirty="0" err="1" smtClean="0"/>
              <a:t>latimes.com</a:t>
            </a:r>
            <a:r>
              <a:rPr lang="en-US" sz="2700" dirty="0" smtClean="0"/>
              <a:t>). </a:t>
            </a:r>
          </a:p>
        </p:txBody>
      </p:sp>
    </p:spTree>
    <p:extLst>
      <p:ext uri="{BB962C8B-B14F-4D97-AF65-F5344CB8AC3E}">
        <p14:creationId xmlns:p14="http://schemas.microsoft.com/office/powerpoint/2010/main" val="19130909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799" y="323617"/>
            <a:ext cx="10058400" cy="1371600"/>
          </a:xfrm>
        </p:spPr>
        <p:txBody>
          <a:bodyPr>
            <a:normAutofit fontScale="90000"/>
          </a:bodyPr>
          <a:lstStyle/>
          <a:p>
            <a:r>
              <a:rPr lang="en-US" dirty="0" smtClean="0"/>
              <a:t>”Liberty and Justice for All”</a:t>
            </a:r>
            <a:r>
              <a:rPr lang="mr-IN" dirty="0" smtClean="0"/>
              <a:t>…</a:t>
            </a:r>
            <a:r>
              <a:rPr lang="en-US" dirty="0" smtClean="0"/>
              <a:t> Really?</a:t>
            </a:r>
            <a:endParaRPr lang="en-US" dirty="0"/>
          </a:p>
        </p:txBody>
      </p:sp>
      <p:sp>
        <p:nvSpPr>
          <p:cNvPr id="3" name="Content Placeholder 2"/>
          <p:cNvSpPr>
            <a:spLocks noGrp="1"/>
          </p:cNvSpPr>
          <p:nvPr>
            <p:ph idx="1"/>
          </p:nvPr>
        </p:nvSpPr>
        <p:spPr>
          <a:xfrm>
            <a:off x="475784" y="1461301"/>
            <a:ext cx="11240429" cy="4987617"/>
          </a:xfrm>
        </p:spPr>
        <p:txBody>
          <a:bodyPr>
            <a:normAutofit/>
          </a:bodyPr>
          <a:lstStyle/>
          <a:p>
            <a:r>
              <a:rPr lang="en-US" sz="2400" dirty="0" smtClean="0"/>
              <a:t>Argument: Court System is fair in its organization to ensure the most just outcome in legal cases</a:t>
            </a:r>
          </a:p>
          <a:p>
            <a:pPr lvl="5"/>
            <a:r>
              <a:rPr lang="en-US" sz="2000" dirty="0" smtClean="0"/>
              <a:t>Supreme court has a variety of nationalities to avoid racial bias in decisions.</a:t>
            </a:r>
            <a:r>
              <a:rPr lang="en-US" sz="2000" dirty="0"/>
              <a:t>	</a:t>
            </a:r>
            <a:endParaRPr lang="en-US" sz="1800" dirty="0"/>
          </a:p>
          <a:p>
            <a:pPr marL="288925" lvl="5" indent="-288925"/>
            <a:r>
              <a:rPr lang="en-US" sz="2400" dirty="0" smtClean="0"/>
              <a:t>There have only been 3 non white supreme court justices since its establishment in 1789 (</a:t>
            </a:r>
            <a:r>
              <a:rPr lang="en-US" sz="2400" dirty="0" err="1" smtClean="0"/>
              <a:t>wikipedia.org</a:t>
            </a:r>
            <a:r>
              <a:rPr lang="en-US" sz="2400" dirty="0" smtClean="0"/>
              <a:t>)</a:t>
            </a:r>
          </a:p>
          <a:p>
            <a:pPr marL="288925" lvl="5" indent="-288925"/>
            <a:r>
              <a:rPr lang="en-US" sz="2400" dirty="0" smtClean="0"/>
              <a:t>Lack of fairness in court system can be seen in the allowance and enforcement of the Jim crow laws which did not end until 1954. </a:t>
            </a:r>
          </a:p>
          <a:p>
            <a:pPr marL="288925" lvl="5" indent="-288925"/>
            <a:r>
              <a:rPr lang="en-US" sz="2400" dirty="0" smtClean="0"/>
              <a:t>The Jim Crow laws and other segregation laws enforced by the Plessy v. Ferguson court case, which ruled that establishments should be “separate but equal”.</a:t>
            </a:r>
          </a:p>
          <a:p>
            <a:pPr marL="288925" lvl="5" indent="-288925"/>
            <a:r>
              <a:rPr lang="en-US" sz="2400" dirty="0" smtClean="0"/>
              <a:t>Definitely separate but NOT EQUAL </a:t>
            </a:r>
          </a:p>
        </p:txBody>
      </p:sp>
    </p:spTree>
    <p:extLst>
      <p:ext uri="{BB962C8B-B14F-4D97-AF65-F5344CB8AC3E}">
        <p14:creationId xmlns:p14="http://schemas.microsoft.com/office/powerpoint/2010/main" val="5693253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mtClean="0"/>
              <a:t>Separate not Equal </a:t>
            </a:r>
            <a:endParaRPr lang="en-US"/>
          </a:p>
        </p:txBody>
      </p:sp>
      <p:sp>
        <p:nvSpPr>
          <p:cNvPr id="7" name="TextBox 6"/>
          <p:cNvSpPr txBox="1"/>
          <p:nvPr/>
        </p:nvSpPr>
        <p:spPr>
          <a:xfrm>
            <a:off x="1791418" y="6026405"/>
            <a:ext cx="3270447" cy="369332"/>
          </a:xfrm>
          <a:prstGeom prst="rect">
            <a:avLst/>
          </a:prstGeom>
          <a:noFill/>
        </p:spPr>
        <p:txBody>
          <a:bodyPr wrap="none" rtlCol="0">
            <a:spAutoFit/>
          </a:bodyPr>
          <a:lstStyle/>
          <a:p>
            <a:r>
              <a:rPr lang="en-US" dirty="0" smtClean="0"/>
              <a:t>(The Civil Rights Movement)</a:t>
            </a:r>
          </a:p>
        </p:txBody>
      </p:sp>
      <p:pic>
        <p:nvPicPr>
          <p:cNvPr id="10" name="Content Placeholder 9"/>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4285" y="2014194"/>
            <a:ext cx="5631977" cy="3885105"/>
          </a:xfr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9096" y="2014193"/>
            <a:ext cx="5603517" cy="3885105"/>
          </a:xfrm>
          <a:prstGeom prst="rect">
            <a:avLst/>
          </a:prstGeom>
        </p:spPr>
      </p:pic>
      <p:sp>
        <p:nvSpPr>
          <p:cNvPr id="14" name="TextBox 13"/>
          <p:cNvSpPr txBox="1"/>
          <p:nvPr/>
        </p:nvSpPr>
        <p:spPr>
          <a:xfrm>
            <a:off x="7230140" y="5899298"/>
            <a:ext cx="1717917" cy="369332"/>
          </a:xfrm>
          <a:prstGeom prst="rect">
            <a:avLst/>
          </a:prstGeom>
          <a:noFill/>
        </p:spPr>
        <p:txBody>
          <a:bodyPr wrap="square" rtlCol="0">
            <a:spAutoFit/>
          </a:bodyPr>
          <a:lstStyle/>
          <a:p>
            <a:r>
              <a:rPr lang="en-US" dirty="0" smtClean="0"/>
              <a:t>(</a:t>
            </a:r>
            <a:r>
              <a:rPr lang="en-US" dirty="0" err="1" smtClean="0"/>
              <a:t>Saban</a:t>
            </a:r>
            <a:r>
              <a:rPr lang="en-US" dirty="0" smtClean="0"/>
              <a:t> hall)</a:t>
            </a:r>
            <a:endParaRPr lang="en-US" dirty="0"/>
          </a:p>
        </p:txBody>
      </p:sp>
    </p:spTree>
    <p:extLst>
      <p:ext uri="{BB962C8B-B14F-4D97-AF65-F5344CB8AC3E}">
        <p14:creationId xmlns:p14="http://schemas.microsoft.com/office/powerpoint/2010/main" val="6403862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”Under God”</a:t>
            </a:r>
            <a:r>
              <a:rPr lang="mr-IN" dirty="0" smtClean="0"/>
              <a:t>…</a:t>
            </a:r>
            <a:r>
              <a:rPr lang="en-US" dirty="0" smtClean="0"/>
              <a:t> Which God?</a:t>
            </a:r>
            <a:endParaRPr lang="en-US" dirty="0"/>
          </a:p>
        </p:txBody>
      </p:sp>
      <p:sp>
        <p:nvSpPr>
          <p:cNvPr id="3" name="Content Placeholder 2"/>
          <p:cNvSpPr>
            <a:spLocks noGrp="1"/>
          </p:cNvSpPr>
          <p:nvPr>
            <p:ph idx="1"/>
          </p:nvPr>
        </p:nvSpPr>
        <p:spPr>
          <a:xfrm>
            <a:off x="674914" y="2014194"/>
            <a:ext cx="11059886" cy="4020846"/>
          </a:xfrm>
        </p:spPr>
        <p:txBody>
          <a:bodyPr>
            <a:noAutofit/>
          </a:bodyPr>
          <a:lstStyle/>
          <a:p>
            <a:r>
              <a:rPr lang="en-US" sz="2400" dirty="0" smtClean="0"/>
              <a:t>Argument: inclusive of all Americans</a:t>
            </a:r>
          </a:p>
          <a:p>
            <a:r>
              <a:rPr lang="en-US" sz="2400" dirty="0" smtClean="0"/>
              <a:t>70.6</a:t>
            </a:r>
            <a:r>
              <a:rPr lang="en-US" sz="2400" dirty="0"/>
              <a:t>% of Americans are some form of Christian, 5.9% are non-Christian, 15.8% are other religions, and 1.5% are either unaffiliated with a religion, atheist, or agnostic </a:t>
            </a:r>
            <a:r>
              <a:rPr lang="en-US" sz="2400" dirty="0" smtClean="0"/>
              <a:t>(</a:t>
            </a:r>
            <a:r>
              <a:rPr lang="en-US" sz="2400" dirty="0" err="1" smtClean="0"/>
              <a:t>pewforum.org</a:t>
            </a:r>
            <a:r>
              <a:rPr lang="en-US" sz="2400" dirty="0" smtClean="0"/>
              <a:t>). </a:t>
            </a:r>
          </a:p>
          <a:p>
            <a:r>
              <a:rPr lang="en-US" sz="2400" dirty="0" smtClean="0"/>
              <a:t>Argument: harmless and is representative of our country’s religious past</a:t>
            </a:r>
          </a:p>
          <a:p>
            <a:r>
              <a:rPr lang="en-US" sz="2400" dirty="0" smtClean="0"/>
              <a:t>The Puritan church supported slavery</a:t>
            </a:r>
          </a:p>
          <a:p>
            <a:r>
              <a:rPr lang="en-US" sz="2400" dirty="0" smtClean="0"/>
              <a:t>Why would we honor a past we are trying to advance from? </a:t>
            </a:r>
          </a:p>
          <a:p>
            <a:endParaRPr lang="en-US" sz="2400" dirty="0"/>
          </a:p>
        </p:txBody>
      </p:sp>
    </p:spTree>
    <p:extLst>
      <p:ext uri="{BB962C8B-B14F-4D97-AF65-F5344CB8AC3E}">
        <p14:creationId xmlns:p14="http://schemas.microsoft.com/office/powerpoint/2010/main" val="1047354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A Violation of the </a:t>
            </a:r>
            <a:r>
              <a:rPr lang="en-US" smtClean="0"/>
              <a:t>First Amendment</a:t>
            </a:r>
            <a:endParaRPr lang="en-US" dirty="0"/>
          </a:p>
        </p:txBody>
      </p:sp>
      <p:sp>
        <p:nvSpPr>
          <p:cNvPr id="3" name="Content Placeholder 2"/>
          <p:cNvSpPr>
            <a:spLocks noGrp="1"/>
          </p:cNvSpPr>
          <p:nvPr>
            <p:ph idx="1"/>
          </p:nvPr>
        </p:nvSpPr>
        <p:spPr>
          <a:xfrm>
            <a:off x="723014" y="2014194"/>
            <a:ext cx="10402186" cy="4020846"/>
          </a:xfrm>
        </p:spPr>
        <p:txBody>
          <a:bodyPr>
            <a:normAutofit/>
          </a:bodyPr>
          <a:lstStyle/>
          <a:p>
            <a:r>
              <a:rPr lang="en-US" sz="2800" dirty="0" smtClean="0"/>
              <a:t>Black Muslim students In New Jersey almost suspended for practicing their religion and not reciting the Pledge (Ellis156). </a:t>
            </a:r>
          </a:p>
          <a:p>
            <a:r>
              <a:rPr lang="en-US" sz="2800" dirty="0" smtClean="0"/>
              <a:t>Girl almost suspended for not reciting pledge because she felt that America is not the land of the free (Ellis 157).</a:t>
            </a:r>
          </a:p>
          <a:p>
            <a:r>
              <a:rPr lang="en-US" sz="2800" dirty="0" smtClean="0"/>
              <a:t>My teacher harassed me and tried to get me suspended until my principle alerted her of my rights and instructed her not to continue. </a:t>
            </a:r>
            <a:endParaRPr lang="en-US" sz="2800" dirty="0"/>
          </a:p>
        </p:txBody>
      </p:sp>
    </p:spTree>
    <p:extLst>
      <p:ext uri="{BB962C8B-B14F-4D97-AF65-F5344CB8AC3E}">
        <p14:creationId xmlns:p14="http://schemas.microsoft.com/office/powerpoint/2010/main" val="13427940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mtClean="0"/>
              <a:t>A Decision needs to be Made</a:t>
            </a:r>
            <a:endParaRPr lang="en-US"/>
          </a:p>
        </p:txBody>
      </p:sp>
      <p:sp>
        <p:nvSpPr>
          <p:cNvPr id="3" name="Content Placeholder 2"/>
          <p:cNvSpPr>
            <a:spLocks noGrp="1"/>
          </p:cNvSpPr>
          <p:nvPr>
            <p:ph idx="1"/>
          </p:nvPr>
        </p:nvSpPr>
        <p:spPr>
          <a:xfrm>
            <a:off x="637953" y="2014194"/>
            <a:ext cx="10972800" cy="4020846"/>
          </a:xfrm>
        </p:spPr>
        <p:txBody>
          <a:bodyPr>
            <a:normAutofit/>
          </a:bodyPr>
          <a:lstStyle/>
          <a:p>
            <a:pPr marL="0" indent="0" algn="ctr">
              <a:buNone/>
            </a:pPr>
            <a:r>
              <a:rPr lang="en-US" sz="4400" dirty="0" smtClean="0"/>
              <a:t>Which should we value more:</a:t>
            </a:r>
          </a:p>
          <a:p>
            <a:pPr marL="0" indent="0" algn="ctr">
              <a:buNone/>
            </a:pPr>
            <a:endParaRPr lang="en-US" sz="4400" dirty="0"/>
          </a:p>
          <a:p>
            <a:pPr marL="0" indent="0" algn="ctr">
              <a:buNone/>
            </a:pPr>
            <a:r>
              <a:rPr lang="en-US" sz="3600" dirty="0" smtClean="0"/>
              <a:t>OUR RIGHTS or A LIMITED WAY OF THINKING</a:t>
            </a:r>
            <a:endParaRPr lang="en-US" sz="3600" dirty="0"/>
          </a:p>
        </p:txBody>
      </p:sp>
    </p:spTree>
    <p:extLst>
      <p:ext uri="{BB962C8B-B14F-4D97-AF65-F5344CB8AC3E}">
        <p14:creationId xmlns:p14="http://schemas.microsoft.com/office/powerpoint/2010/main" val="3068086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Savon</Template>
  <TotalTime>357</TotalTime>
  <Words>472</Words>
  <Application>Microsoft Macintosh PowerPoint</Application>
  <PresentationFormat>Widescreen</PresentationFormat>
  <Paragraphs>61</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Calibri</vt:lpstr>
      <vt:lpstr>Century Gothic</vt:lpstr>
      <vt:lpstr>Garamond</vt:lpstr>
      <vt:lpstr>Mangal</vt:lpstr>
      <vt:lpstr>Savon</vt:lpstr>
      <vt:lpstr>A Denial of rights gone viral </vt:lpstr>
      <vt:lpstr>National Pride</vt:lpstr>
      <vt:lpstr>Motivating the nation</vt:lpstr>
      <vt:lpstr>Dissection of the Pledge </vt:lpstr>
      <vt:lpstr>”Liberty and Justice for All”… Really?</vt:lpstr>
      <vt:lpstr>Separate not Equal </vt:lpstr>
      <vt:lpstr>”Under God”… Which God?</vt:lpstr>
      <vt:lpstr>A Violation of the First Amendment</vt:lpstr>
      <vt:lpstr>A Decision needs to be Made</vt:lpstr>
      <vt:lpstr>Works Cited</vt:lpstr>
    </vt:vector>
  </TitlesOfParts>
  <Company/>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Denial of rights gone viral </dc:title>
  <dc:creator>smorrow000@citymail.cuny.edu</dc:creator>
  <cp:lastModifiedBy>smorrow000@citymail.cuny.edu</cp:lastModifiedBy>
  <cp:revision>28</cp:revision>
  <cp:lastPrinted>2017-11-14T23:36:59Z</cp:lastPrinted>
  <dcterms:created xsi:type="dcterms:W3CDTF">2017-11-14T17:40:35Z</dcterms:created>
  <dcterms:modified xsi:type="dcterms:W3CDTF">2017-11-14T23:40:43Z</dcterms:modified>
</cp:coreProperties>
</file>