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7" r:id="rId10"/>
    <p:sldId id="264" r:id="rId11"/>
    <p:sldId id="270" r:id="rId12"/>
    <p:sldId id="265" r:id="rId13"/>
    <p:sldId id="266"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0"/>
  </p:normalViewPr>
  <p:slideViewPr>
    <p:cSldViewPr snapToGrid="0" snapToObjects="1">
      <p:cViewPr varScale="1">
        <p:scale>
          <a:sx n="108" d="100"/>
          <a:sy n="108" d="100"/>
        </p:scale>
        <p:origin x="6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C8359-39C2-5B4A-8F03-CA7155ECDD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6252B3-5C64-6146-A1E9-F9B8CAA8E1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697BD1-D40F-4340-B59B-C8740A8CE48D}"/>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5" name="Footer Placeholder 4">
            <a:extLst>
              <a:ext uri="{FF2B5EF4-FFF2-40B4-BE49-F238E27FC236}">
                <a16:creationId xmlns:a16="http://schemas.microsoft.com/office/drawing/2014/main" id="{3AC142FE-DF91-284B-AC52-3AD05611A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FDF763-859F-9D46-8109-5C42F5029601}"/>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324595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919B4-66D2-6942-90C1-4C5FBEB79D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542BB3-FA76-6D4C-BE83-89AD57BEFF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E5CCF-2F6E-A64C-B4CE-E8B08FCED5CC}"/>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5" name="Footer Placeholder 4">
            <a:extLst>
              <a:ext uri="{FF2B5EF4-FFF2-40B4-BE49-F238E27FC236}">
                <a16:creationId xmlns:a16="http://schemas.microsoft.com/office/drawing/2014/main" id="{FE7AE629-6BB9-EA4B-B044-9954144FD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E3411-75BB-8347-9BD1-B421923CEC07}"/>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174733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FCA8CF-77A1-4B40-8187-807EBBFE50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8FED04-AE32-4F44-8C4F-33519B6A23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B84C3-B89D-224A-8E65-08D3AB70A93A}"/>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5" name="Footer Placeholder 4">
            <a:extLst>
              <a:ext uri="{FF2B5EF4-FFF2-40B4-BE49-F238E27FC236}">
                <a16:creationId xmlns:a16="http://schemas.microsoft.com/office/drawing/2014/main" id="{AC55932C-27BD-5443-B6A6-44773CB7E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6A3616-7E5D-584C-97B1-E8C302E95C35}"/>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338507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B0C6-2953-AD4E-83F9-D7EEE06824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490BBE-A82D-DA47-BE65-3AF3E2EA9F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E16966-7F69-C247-BFCB-C54327F3A0B8}"/>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5" name="Footer Placeholder 4">
            <a:extLst>
              <a:ext uri="{FF2B5EF4-FFF2-40B4-BE49-F238E27FC236}">
                <a16:creationId xmlns:a16="http://schemas.microsoft.com/office/drawing/2014/main" id="{6F279B11-E289-3545-8AD6-1C268F2CB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607BB-05BD-0048-B178-1EDFB08EA5AB}"/>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19383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1B55D-8AC6-CD45-B32B-603ECA7E91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19FB8E-D7C3-5A49-B078-306D6963D1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8784CC-7F6A-7A4F-9FF9-70F40EF12BB5}"/>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5" name="Footer Placeholder 4">
            <a:extLst>
              <a:ext uri="{FF2B5EF4-FFF2-40B4-BE49-F238E27FC236}">
                <a16:creationId xmlns:a16="http://schemas.microsoft.com/office/drawing/2014/main" id="{D9A70940-7F1E-ED4C-82A2-AED4A006B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80A47-A304-6F42-8EC3-315D7265CA69}"/>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396559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A9F40-DB7F-6446-B151-C10870EAFB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DFC121-A1B0-1E4A-A710-36C2E78E53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9D8539-A82A-594C-8B46-1492B05297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FFFFD5-C480-2842-BB10-D4063FB8DB01}"/>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6" name="Footer Placeholder 5">
            <a:extLst>
              <a:ext uri="{FF2B5EF4-FFF2-40B4-BE49-F238E27FC236}">
                <a16:creationId xmlns:a16="http://schemas.microsoft.com/office/drawing/2014/main" id="{C5B454BB-59A7-044E-970C-3DAFA1F46C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A9DD88-4C30-4043-9ED2-9006FED26D9F}"/>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67146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F24A6-4A1D-3643-956B-0423F17D0D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35433A-1007-1B45-AE4D-AC01B52CD3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1DA171-E6E0-D144-9D37-84426F752B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4F44FF-B123-8148-BCD0-DFB4DB1EA7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F72AC8-95A7-8642-B5FA-7290F76112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D84CDB-9605-DB48-A46D-15818CE135C9}"/>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8" name="Footer Placeholder 7">
            <a:extLst>
              <a:ext uri="{FF2B5EF4-FFF2-40B4-BE49-F238E27FC236}">
                <a16:creationId xmlns:a16="http://schemas.microsoft.com/office/drawing/2014/main" id="{B5285CA8-443B-E94D-9113-765A664357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C48EB3-6CC2-B84E-976F-E35F13D4C31C}"/>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32909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9AEFF-81DB-7840-90E4-C9C693F9D2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ED7435-F68F-5C42-80C3-F5F7A707D227}"/>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4" name="Footer Placeholder 3">
            <a:extLst>
              <a:ext uri="{FF2B5EF4-FFF2-40B4-BE49-F238E27FC236}">
                <a16:creationId xmlns:a16="http://schemas.microsoft.com/office/drawing/2014/main" id="{5E00E05D-FA52-0A41-98C7-0758EBE007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35D600-8819-1A46-A9C9-B088D7DF6F87}"/>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2367385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DFA586-F07C-AE4C-A7AA-4DA8A45748CF}"/>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3" name="Footer Placeholder 2">
            <a:extLst>
              <a:ext uri="{FF2B5EF4-FFF2-40B4-BE49-F238E27FC236}">
                <a16:creationId xmlns:a16="http://schemas.microsoft.com/office/drawing/2014/main" id="{2E60E25D-F26A-C143-A4BA-CB08EEDF47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31631E-125C-0A4F-A293-2F7461F170D2}"/>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369637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959AC-27BB-804D-B067-1440223095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FD35F7-4E3C-B340-B704-966974946C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C4B83B-F75A-ED48-942B-65671F864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D1021-997F-874D-AF9B-A1D0715130BC}"/>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6" name="Footer Placeholder 5">
            <a:extLst>
              <a:ext uri="{FF2B5EF4-FFF2-40B4-BE49-F238E27FC236}">
                <a16:creationId xmlns:a16="http://schemas.microsoft.com/office/drawing/2014/main" id="{5F671BC4-CA36-6144-8711-825D863DE6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68DA0F-B8E6-5341-8FA4-44799B8FC38B}"/>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238853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05E5-18AC-224A-B2B6-99A41A8B75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59D98B-E165-5243-801B-EBC738ACC5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DECBCB-1BCF-634B-B0BB-0BD9A0C48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E9E44-1337-FC49-A694-1F2AC2650613}"/>
              </a:ext>
            </a:extLst>
          </p:cNvPr>
          <p:cNvSpPr>
            <a:spLocks noGrp="1"/>
          </p:cNvSpPr>
          <p:nvPr>
            <p:ph type="dt" sz="half" idx="10"/>
          </p:nvPr>
        </p:nvSpPr>
        <p:spPr/>
        <p:txBody>
          <a:bodyPr/>
          <a:lstStyle/>
          <a:p>
            <a:fld id="{0986BBA0-6DA5-DB4E-A024-BD7C8F7C3CEF}" type="datetimeFigureOut">
              <a:rPr lang="en-US" smtClean="0"/>
              <a:t>10/10/21</a:t>
            </a:fld>
            <a:endParaRPr lang="en-US"/>
          </a:p>
        </p:txBody>
      </p:sp>
      <p:sp>
        <p:nvSpPr>
          <p:cNvPr id="6" name="Footer Placeholder 5">
            <a:extLst>
              <a:ext uri="{FF2B5EF4-FFF2-40B4-BE49-F238E27FC236}">
                <a16:creationId xmlns:a16="http://schemas.microsoft.com/office/drawing/2014/main" id="{48D7AB23-C54A-5043-BA0A-A451A4AB3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EFFDCD-888B-374E-825A-3401E70AEA1D}"/>
              </a:ext>
            </a:extLst>
          </p:cNvPr>
          <p:cNvSpPr>
            <a:spLocks noGrp="1"/>
          </p:cNvSpPr>
          <p:nvPr>
            <p:ph type="sldNum" sz="quarter" idx="12"/>
          </p:nvPr>
        </p:nvSpPr>
        <p:spPr/>
        <p:txBody>
          <a:bodyPr/>
          <a:lstStyle/>
          <a:p>
            <a:fld id="{E307D448-992A-274E-B2F1-B387CA5FA74C}" type="slidenum">
              <a:rPr lang="en-US" smtClean="0"/>
              <a:t>‹#›</a:t>
            </a:fld>
            <a:endParaRPr lang="en-US"/>
          </a:p>
        </p:txBody>
      </p:sp>
    </p:spTree>
    <p:extLst>
      <p:ext uri="{BB962C8B-B14F-4D97-AF65-F5344CB8AC3E}">
        <p14:creationId xmlns:p14="http://schemas.microsoft.com/office/powerpoint/2010/main" val="356686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20FAA-83BC-2C4D-A2DD-A00BB6FF0E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76505-F42F-6440-842A-C988B068C2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B0986-B420-3D47-BDD8-03725EC0A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6BBA0-6DA5-DB4E-A024-BD7C8F7C3CEF}" type="datetimeFigureOut">
              <a:rPr lang="en-US" smtClean="0"/>
              <a:t>10/10/21</a:t>
            </a:fld>
            <a:endParaRPr lang="en-US"/>
          </a:p>
        </p:txBody>
      </p:sp>
      <p:sp>
        <p:nvSpPr>
          <p:cNvPr id="5" name="Footer Placeholder 4">
            <a:extLst>
              <a:ext uri="{FF2B5EF4-FFF2-40B4-BE49-F238E27FC236}">
                <a16:creationId xmlns:a16="http://schemas.microsoft.com/office/drawing/2014/main" id="{73D326F5-C072-3C45-A477-903D0EEFB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3151DE-4958-D24C-BE0B-AA087240A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7D448-992A-274E-B2F1-B387CA5FA74C}" type="slidenum">
              <a:rPr lang="en-US" smtClean="0"/>
              <a:t>‹#›</a:t>
            </a:fld>
            <a:endParaRPr lang="en-US"/>
          </a:p>
        </p:txBody>
      </p:sp>
    </p:spTree>
    <p:extLst>
      <p:ext uri="{BB962C8B-B14F-4D97-AF65-F5344CB8AC3E}">
        <p14:creationId xmlns:p14="http://schemas.microsoft.com/office/powerpoint/2010/main" val="1955153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engl110bcrowe.commons.gc.cuny.edu/files/2020/08/Norton-Writing-a-Literacy-Narrativ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ngl110bcrowe.commons.gc.cuny.edu/files/2020/08/Norton-Writing-a-Literacy-Narrativ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gl110bcrowe.commons.gc.cuny.edu/nortons-writing-a-literacy-narrative/" TargetMode="External"/><Relationship Id="rId2" Type="http://schemas.openxmlformats.org/officeDocument/2006/relationships/hyperlink" Target="https://dtext.org/f14/108/nfgw-litnarr.pdf"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rriam-webster.com/dictionary/litera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49187-37FB-4A4A-8CED-CFB353C42846}"/>
              </a:ext>
            </a:extLst>
          </p:cNvPr>
          <p:cNvSpPr>
            <a:spLocks noGrp="1"/>
          </p:cNvSpPr>
          <p:nvPr>
            <p:ph type="ctrTitle"/>
          </p:nvPr>
        </p:nvSpPr>
        <p:spPr/>
        <p:txBody>
          <a:bodyPr>
            <a:normAutofit fontScale="90000"/>
          </a:bodyPr>
          <a:lstStyle/>
          <a:p>
            <a:r>
              <a:rPr lang="en-US" dirty="0"/>
              <a:t>Literacy Narrative </a:t>
            </a:r>
            <a:br>
              <a:rPr lang="en-US" dirty="0"/>
            </a:br>
            <a:r>
              <a:rPr lang="en-US" dirty="0"/>
              <a:t>and </a:t>
            </a:r>
            <a:br>
              <a:rPr lang="en-US" dirty="0"/>
            </a:br>
            <a:r>
              <a:rPr lang="en-US" dirty="0"/>
              <a:t>Sponsor of Literacy</a:t>
            </a:r>
          </a:p>
        </p:txBody>
      </p:sp>
      <p:sp>
        <p:nvSpPr>
          <p:cNvPr id="3" name="Subtitle 2">
            <a:extLst>
              <a:ext uri="{FF2B5EF4-FFF2-40B4-BE49-F238E27FC236}">
                <a16:creationId xmlns:a16="http://schemas.microsoft.com/office/drawing/2014/main" id="{EC68DA62-1D17-2A47-9931-9FAD975942C5}"/>
              </a:ext>
            </a:extLst>
          </p:cNvPr>
          <p:cNvSpPr>
            <a:spLocks noGrp="1"/>
          </p:cNvSpPr>
          <p:nvPr>
            <p:ph type="subTitle" idx="1"/>
          </p:nvPr>
        </p:nvSpPr>
        <p:spPr/>
        <p:txBody>
          <a:bodyPr/>
          <a:lstStyle/>
          <a:p>
            <a:r>
              <a:rPr lang="en-US" dirty="0"/>
              <a:t>Exploration of Theory and Genre </a:t>
            </a:r>
          </a:p>
          <a:p>
            <a:endParaRPr lang="en-US" dirty="0"/>
          </a:p>
          <a:p>
            <a:r>
              <a:rPr lang="en-US" dirty="0" err="1"/>
              <a:t>Engl</a:t>
            </a:r>
            <a:r>
              <a:rPr lang="en-US" dirty="0"/>
              <a:t> 110</a:t>
            </a:r>
          </a:p>
        </p:txBody>
      </p:sp>
    </p:spTree>
    <p:extLst>
      <p:ext uri="{BB962C8B-B14F-4D97-AF65-F5344CB8AC3E}">
        <p14:creationId xmlns:p14="http://schemas.microsoft.com/office/powerpoint/2010/main" val="115036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3E0E-D926-6C40-9474-24F42D427175}"/>
              </a:ext>
            </a:extLst>
          </p:cNvPr>
          <p:cNvSpPr>
            <a:spLocks noGrp="1"/>
          </p:cNvSpPr>
          <p:nvPr>
            <p:ph type="title"/>
          </p:nvPr>
        </p:nvSpPr>
        <p:spPr>
          <a:xfrm>
            <a:off x="838200" y="365126"/>
            <a:ext cx="10515600" cy="568326"/>
          </a:xfrm>
        </p:spPr>
        <p:txBody>
          <a:bodyPr>
            <a:normAutofit fontScale="90000"/>
          </a:bodyPr>
          <a:lstStyle/>
          <a:p>
            <a:r>
              <a:rPr lang="en-US" dirty="0"/>
              <a:t>Questions #4 &amp; #5</a:t>
            </a:r>
          </a:p>
        </p:txBody>
      </p:sp>
      <p:sp>
        <p:nvSpPr>
          <p:cNvPr id="3" name="Content Placeholder 2">
            <a:extLst>
              <a:ext uri="{FF2B5EF4-FFF2-40B4-BE49-F238E27FC236}">
                <a16:creationId xmlns:a16="http://schemas.microsoft.com/office/drawing/2014/main" id="{C500C875-4EC5-6746-AA9B-B63B39B64F14}"/>
              </a:ext>
            </a:extLst>
          </p:cNvPr>
          <p:cNvSpPr>
            <a:spLocks noGrp="1"/>
          </p:cNvSpPr>
          <p:nvPr>
            <p:ph idx="1"/>
          </p:nvPr>
        </p:nvSpPr>
        <p:spPr>
          <a:xfrm>
            <a:off x="838200" y="1253330"/>
            <a:ext cx="10515600" cy="5239543"/>
          </a:xfrm>
        </p:spPr>
        <p:txBody>
          <a:bodyPr/>
          <a:lstStyle/>
          <a:p>
            <a:endParaRPr lang="en-US" dirty="0"/>
          </a:p>
          <a:p>
            <a:endParaRPr lang="en-US" dirty="0"/>
          </a:p>
          <a:p>
            <a:endParaRPr lang="en-US" dirty="0"/>
          </a:p>
          <a:p>
            <a:r>
              <a:rPr lang="en-US" dirty="0"/>
              <a:t>Something to consider: How did </a:t>
            </a:r>
            <a:r>
              <a:rPr lang="en-US" b="1" i="1" u="sng" dirty="0"/>
              <a:t>you</a:t>
            </a:r>
            <a:r>
              <a:rPr lang="en-US" dirty="0"/>
              <a:t> become literate? </a:t>
            </a:r>
          </a:p>
          <a:p>
            <a:endParaRPr lang="en-US" dirty="0"/>
          </a:p>
          <a:p>
            <a:r>
              <a:rPr lang="en-US" dirty="0"/>
              <a:t> What is the significance of acquiring literacy? What does literacy give people? </a:t>
            </a:r>
          </a:p>
          <a:p>
            <a:endParaRPr lang="en-US" dirty="0"/>
          </a:p>
        </p:txBody>
      </p:sp>
      <p:pic>
        <p:nvPicPr>
          <p:cNvPr id="4" name="Picture 3">
            <a:extLst>
              <a:ext uri="{FF2B5EF4-FFF2-40B4-BE49-F238E27FC236}">
                <a16:creationId xmlns:a16="http://schemas.microsoft.com/office/drawing/2014/main" id="{6CDEA40D-610F-D649-89CF-52570C83F572}"/>
              </a:ext>
            </a:extLst>
          </p:cNvPr>
          <p:cNvPicPr>
            <a:picLocks noChangeAspect="1"/>
          </p:cNvPicPr>
          <p:nvPr/>
        </p:nvPicPr>
        <p:blipFill>
          <a:blip r:embed="rId2"/>
          <a:stretch>
            <a:fillRect/>
          </a:stretch>
        </p:blipFill>
        <p:spPr>
          <a:xfrm>
            <a:off x="7562334" y="4454336"/>
            <a:ext cx="3669957" cy="1877986"/>
          </a:xfrm>
          <a:prstGeom prst="rect">
            <a:avLst/>
          </a:prstGeom>
        </p:spPr>
      </p:pic>
      <p:pic>
        <p:nvPicPr>
          <p:cNvPr id="6" name="Picture 5">
            <a:extLst>
              <a:ext uri="{FF2B5EF4-FFF2-40B4-BE49-F238E27FC236}">
                <a16:creationId xmlns:a16="http://schemas.microsoft.com/office/drawing/2014/main" id="{7D2FE417-4C7E-854F-A61E-A845956EFCAB}"/>
              </a:ext>
            </a:extLst>
          </p:cNvPr>
          <p:cNvPicPr>
            <a:picLocks noChangeAspect="1"/>
          </p:cNvPicPr>
          <p:nvPr/>
        </p:nvPicPr>
        <p:blipFill>
          <a:blip r:embed="rId3"/>
          <a:stretch>
            <a:fillRect/>
          </a:stretch>
        </p:blipFill>
        <p:spPr>
          <a:xfrm>
            <a:off x="838200" y="1253330"/>
            <a:ext cx="2804985" cy="1577804"/>
          </a:xfrm>
          <a:prstGeom prst="rect">
            <a:avLst/>
          </a:prstGeom>
        </p:spPr>
      </p:pic>
    </p:spTree>
    <p:extLst>
      <p:ext uri="{BB962C8B-B14F-4D97-AF65-F5344CB8AC3E}">
        <p14:creationId xmlns:p14="http://schemas.microsoft.com/office/powerpoint/2010/main" val="143387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2AEF-2F58-0548-8F50-0192BB203C83}"/>
              </a:ext>
            </a:extLst>
          </p:cNvPr>
          <p:cNvSpPr>
            <a:spLocks noGrp="1"/>
          </p:cNvSpPr>
          <p:nvPr>
            <p:ph type="title"/>
          </p:nvPr>
        </p:nvSpPr>
        <p:spPr/>
        <p:txBody>
          <a:bodyPr/>
          <a:lstStyle/>
          <a:p>
            <a:r>
              <a:rPr lang="en-US" dirty="0"/>
              <a:t>Question #6- What is a literacy narrative? </a:t>
            </a:r>
          </a:p>
        </p:txBody>
      </p:sp>
      <p:sp>
        <p:nvSpPr>
          <p:cNvPr id="3" name="Content Placeholder 2">
            <a:extLst>
              <a:ext uri="{FF2B5EF4-FFF2-40B4-BE49-F238E27FC236}">
                <a16:creationId xmlns:a16="http://schemas.microsoft.com/office/drawing/2014/main" id="{AF8E5DAD-F223-8C47-AC80-91669D0AD9EA}"/>
              </a:ext>
            </a:extLst>
          </p:cNvPr>
          <p:cNvSpPr>
            <a:spLocks noGrp="1"/>
          </p:cNvSpPr>
          <p:nvPr>
            <p:ph idx="1"/>
          </p:nvPr>
        </p:nvSpPr>
        <p:spPr/>
        <p:txBody>
          <a:bodyPr/>
          <a:lstStyle/>
          <a:p>
            <a:r>
              <a:rPr lang="en-US" sz="2400" b="1" dirty="0"/>
              <a:t>a type of autobiographical essay </a:t>
            </a:r>
            <a:r>
              <a:rPr lang="en-US" sz="2400" dirty="0"/>
              <a:t>that focuses on personal experiences with literacy (speaking, writing, reading, and the like) in order to confirm the importance of these rhetorical experiences in a person's life.</a:t>
            </a:r>
          </a:p>
          <a:p>
            <a:endParaRPr lang="en-US" sz="2400" dirty="0">
              <a:hlinkClick r:id="rId2"/>
            </a:endParaRPr>
          </a:p>
          <a:p>
            <a:r>
              <a:rPr lang="en-US" sz="2400" dirty="0"/>
              <a:t>a story of how you became literate and how it has affected your life.</a:t>
            </a:r>
          </a:p>
          <a:p>
            <a:endParaRPr lang="en-US" dirty="0"/>
          </a:p>
          <a:p>
            <a:endParaRPr lang="en-US" dirty="0"/>
          </a:p>
        </p:txBody>
      </p:sp>
      <p:pic>
        <p:nvPicPr>
          <p:cNvPr id="4" name="Content Placeholder 4">
            <a:extLst>
              <a:ext uri="{FF2B5EF4-FFF2-40B4-BE49-F238E27FC236}">
                <a16:creationId xmlns:a16="http://schemas.microsoft.com/office/drawing/2014/main" id="{5348A80D-4B11-1C4C-A7C2-3C364E7EA8EF}"/>
              </a:ext>
            </a:extLst>
          </p:cNvPr>
          <p:cNvPicPr>
            <a:picLocks noChangeAspect="1"/>
          </p:cNvPicPr>
          <p:nvPr/>
        </p:nvPicPr>
        <p:blipFill>
          <a:blip r:embed="rId3"/>
          <a:stretch>
            <a:fillRect/>
          </a:stretch>
        </p:blipFill>
        <p:spPr>
          <a:xfrm>
            <a:off x="8971006" y="3881317"/>
            <a:ext cx="2137742" cy="2430583"/>
          </a:xfrm>
          <a:prstGeom prst="rect">
            <a:avLst/>
          </a:prstGeom>
        </p:spPr>
      </p:pic>
    </p:spTree>
    <p:extLst>
      <p:ext uri="{BB962C8B-B14F-4D97-AF65-F5344CB8AC3E}">
        <p14:creationId xmlns:p14="http://schemas.microsoft.com/office/powerpoint/2010/main" val="3746446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5D9C-DC79-CD44-98D1-F9F50D1D8634}"/>
              </a:ext>
            </a:extLst>
          </p:cNvPr>
          <p:cNvSpPr>
            <a:spLocks noGrp="1"/>
          </p:cNvSpPr>
          <p:nvPr>
            <p:ph type="title"/>
          </p:nvPr>
        </p:nvSpPr>
        <p:spPr>
          <a:xfrm>
            <a:off x="838200" y="192131"/>
            <a:ext cx="10515600" cy="845837"/>
          </a:xfrm>
        </p:spPr>
        <p:txBody>
          <a:bodyPr/>
          <a:lstStyle/>
          <a:p>
            <a:r>
              <a:rPr lang="en-US" dirty="0"/>
              <a:t>Question #6- What is a literacy narrative? </a:t>
            </a:r>
          </a:p>
        </p:txBody>
      </p:sp>
      <p:sp>
        <p:nvSpPr>
          <p:cNvPr id="3" name="Content Placeholder 2">
            <a:extLst>
              <a:ext uri="{FF2B5EF4-FFF2-40B4-BE49-F238E27FC236}">
                <a16:creationId xmlns:a16="http://schemas.microsoft.com/office/drawing/2014/main" id="{7D19BFD9-B06C-7346-8285-EFF54B188390}"/>
              </a:ext>
            </a:extLst>
          </p:cNvPr>
          <p:cNvSpPr>
            <a:spLocks noGrp="1"/>
          </p:cNvSpPr>
          <p:nvPr>
            <p:ph idx="1"/>
          </p:nvPr>
        </p:nvSpPr>
        <p:spPr>
          <a:xfrm>
            <a:off x="838200" y="1037968"/>
            <a:ext cx="10515600" cy="5138995"/>
          </a:xfrm>
        </p:spPr>
        <p:txBody>
          <a:bodyPr>
            <a:normAutofit fontScale="92500"/>
          </a:bodyPr>
          <a:lstStyle/>
          <a:p>
            <a:pPr marL="0" indent="0">
              <a:buNone/>
            </a:pPr>
            <a:endParaRPr lang="en-US" dirty="0">
              <a:hlinkClick r:id="rId2"/>
            </a:endParaRPr>
          </a:p>
          <a:p>
            <a:pPr fontAlgn="base"/>
            <a:r>
              <a:rPr lang="en-US" dirty="0"/>
              <a:t>a collection of items that describe how you learned to read, write, and compose. Could include a story about learning to read cereal boxes and a story about learning to write plays. Some people will want to record their memories about the bedtime stories their parents read to them, the comics they looked at in the newspaper, or their first library card. Others will want to tell a story about writing a memorable letter, leaning how to write on a computer or taking a photograph; reading the Bible, publishing a ‘zine’, or sending an e-mail message.</a:t>
            </a:r>
          </a:p>
          <a:p>
            <a:pPr lvl="1" fontAlgn="base"/>
            <a:r>
              <a:rPr lang="en-US" dirty="0"/>
              <a:t>Your literacy narrative can have many smaller parts, but they will all be identified with your name. For instance, you might want to provide a story about learning to read a as a child, a digitized image of one of your old report cards, a story about writing a letter as a teenager, a photograph of you as a young child; a song you learned when you were in school).</a:t>
            </a:r>
          </a:p>
          <a:p>
            <a:endParaRPr lang="en-US" dirty="0">
              <a:hlinkClick r:id="rId2"/>
            </a:endParaRPr>
          </a:p>
        </p:txBody>
      </p:sp>
    </p:spTree>
    <p:extLst>
      <p:ext uri="{BB962C8B-B14F-4D97-AF65-F5344CB8AC3E}">
        <p14:creationId xmlns:p14="http://schemas.microsoft.com/office/powerpoint/2010/main" val="1130399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E742-DAEE-364A-BD2A-B76E5BFD5B6E}"/>
              </a:ext>
            </a:extLst>
          </p:cNvPr>
          <p:cNvSpPr>
            <a:spLocks noGrp="1"/>
          </p:cNvSpPr>
          <p:nvPr>
            <p:ph type="title"/>
          </p:nvPr>
        </p:nvSpPr>
        <p:spPr/>
        <p:txBody>
          <a:bodyPr/>
          <a:lstStyle/>
          <a:p>
            <a:r>
              <a:rPr lang="en-US" dirty="0"/>
              <a:t>Question #7- How do students compose lit narratives? </a:t>
            </a:r>
          </a:p>
        </p:txBody>
      </p:sp>
      <p:sp>
        <p:nvSpPr>
          <p:cNvPr id="3" name="Content Placeholder 2">
            <a:extLst>
              <a:ext uri="{FF2B5EF4-FFF2-40B4-BE49-F238E27FC236}">
                <a16:creationId xmlns:a16="http://schemas.microsoft.com/office/drawing/2014/main" id="{45489063-84AD-5F44-9937-7DF4C92EFE64}"/>
              </a:ext>
            </a:extLst>
          </p:cNvPr>
          <p:cNvSpPr>
            <a:spLocks noGrp="1"/>
          </p:cNvSpPr>
          <p:nvPr>
            <p:ph idx="1"/>
          </p:nvPr>
        </p:nvSpPr>
        <p:spPr/>
        <p:txBody>
          <a:bodyPr>
            <a:normAutofit fontScale="47500" lnSpcReduction="20000"/>
          </a:bodyPr>
          <a:lstStyle/>
          <a:p>
            <a:r>
              <a:rPr lang="en-US" sz="3300" dirty="0"/>
              <a:t>First, we examine lit narrative samples</a:t>
            </a:r>
          </a:p>
          <a:p>
            <a:r>
              <a:rPr lang="en-US" sz="3300" dirty="0"/>
              <a:t>Second, we examine the parts of the genre</a:t>
            </a:r>
          </a:p>
          <a:p>
            <a:r>
              <a:rPr lang="en-US" sz="3300" dirty="0"/>
              <a:t>Third, we compose an outline</a:t>
            </a:r>
          </a:p>
          <a:p>
            <a:r>
              <a:rPr lang="en-US" sz="3300" dirty="0"/>
              <a:t>Fourth, we consider our own journey with </a:t>
            </a:r>
          </a:p>
          <a:p>
            <a:pPr marL="0" indent="0">
              <a:buNone/>
            </a:pPr>
            <a:r>
              <a:rPr lang="en-US" sz="3300" dirty="0"/>
              <a:t>Literacy and begin to craft a draft. </a:t>
            </a:r>
          </a:p>
          <a:p>
            <a:endParaRPr lang="en-US" sz="3300" dirty="0"/>
          </a:p>
          <a:p>
            <a:endParaRPr lang="en-US" sz="3300" dirty="0"/>
          </a:p>
          <a:p>
            <a:r>
              <a:rPr lang="en-US" sz="3300" dirty="0"/>
              <a:t>**It’s a </a:t>
            </a:r>
            <a:r>
              <a:rPr lang="en-US" sz="3300" b="1" i="1" dirty="0"/>
              <a:t>personal </a:t>
            </a:r>
            <a:r>
              <a:rPr lang="en-US" sz="3300" dirty="0"/>
              <a:t>narrative. No two people are </a:t>
            </a:r>
          </a:p>
          <a:p>
            <a:pPr marL="0" indent="0">
              <a:buNone/>
            </a:pPr>
            <a:r>
              <a:rPr lang="en-US" sz="3300" dirty="0"/>
              <a:t>Going to have the same experience with literacy </a:t>
            </a:r>
          </a:p>
          <a:p>
            <a:pPr marL="0" indent="0">
              <a:buNone/>
            </a:pPr>
            <a:r>
              <a:rPr lang="en-US" sz="3300" dirty="0"/>
              <a:t>acquisition</a:t>
            </a:r>
          </a:p>
          <a:p>
            <a:endParaRPr lang="en-US" sz="3300" dirty="0"/>
          </a:p>
          <a:p>
            <a:endParaRPr lang="en-US" sz="3300" dirty="0"/>
          </a:p>
          <a:p>
            <a:r>
              <a:rPr lang="en-US" sz="3300" dirty="0">
                <a:hlinkClick r:id="rId2"/>
              </a:rPr>
              <a:t>https://dtext.org/f14/108/nfgw-litnarr.pdf</a:t>
            </a:r>
            <a:endParaRPr lang="en-US" sz="3300" dirty="0"/>
          </a:p>
          <a:p>
            <a:r>
              <a:rPr lang="en-US" sz="3300" dirty="0">
                <a:hlinkClick r:id="rId3"/>
              </a:rPr>
              <a:t>https://engl110bcrowe.commons.gc.cuny.edu/nortons-writing-a-literacy-narrative/</a:t>
            </a:r>
            <a:endParaRPr lang="en-US" sz="3300" dirty="0"/>
          </a:p>
          <a:p>
            <a:endParaRPr lang="en-US" dirty="0"/>
          </a:p>
        </p:txBody>
      </p:sp>
      <p:pic>
        <p:nvPicPr>
          <p:cNvPr id="6" name="Picture 5">
            <a:extLst>
              <a:ext uri="{FF2B5EF4-FFF2-40B4-BE49-F238E27FC236}">
                <a16:creationId xmlns:a16="http://schemas.microsoft.com/office/drawing/2014/main" id="{947C4734-8865-1C4F-BDFA-B26F20CD8D23}"/>
              </a:ext>
            </a:extLst>
          </p:cNvPr>
          <p:cNvPicPr>
            <a:picLocks noChangeAspect="1"/>
          </p:cNvPicPr>
          <p:nvPr/>
        </p:nvPicPr>
        <p:blipFill>
          <a:blip r:embed="rId4"/>
          <a:stretch>
            <a:fillRect/>
          </a:stretch>
        </p:blipFill>
        <p:spPr>
          <a:xfrm>
            <a:off x="6660290" y="2117381"/>
            <a:ext cx="4197179" cy="2623237"/>
          </a:xfrm>
          <a:prstGeom prst="rect">
            <a:avLst/>
          </a:prstGeom>
        </p:spPr>
      </p:pic>
    </p:spTree>
    <p:extLst>
      <p:ext uri="{BB962C8B-B14F-4D97-AF65-F5344CB8AC3E}">
        <p14:creationId xmlns:p14="http://schemas.microsoft.com/office/powerpoint/2010/main" val="1509303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184B-7CCB-4F4A-A992-9104B4966C7F}"/>
              </a:ext>
            </a:extLst>
          </p:cNvPr>
          <p:cNvSpPr>
            <a:spLocks noGrp="1"/>
          </p:cNvSpPr>
          <p:nvPr>
            <p:ph type="title"/>
          </p:nvPr>
        </p:nvSpPr>
        <p:spPr/>
        <p:txBody>
          <a:bodyPr/>
          <a:lstStyle/>
          <a:p>
            <a:r>
              <a:rPr lang="en-US" dirty="0"/>
              <a:t>The Parts of the Literacy Narrative</a:t>
            </a:r>
          </a:p>
        </p:txBody>
      </p:sp>
      <p:sp>
        <p:nvSpPr>
          <p:cNvPr id="3" name="Content Placeholder 2">
            <a:extLst>
              <a:ext uri="{FF2B5EF4-FFF2-40B4-BE49-F238E27FC236}">
                <a16:creationId xmlns:a16="http://schemas.microsoft.com/office/drawing/2014/main" id="{68070C26-F994-D347-AB14-112950C0360D}"/>
              </a:ext>
            </a:extLst>
          </p:cNvPr>
          <p:cNvSpPr>
            <a:spLocks noGrp="1"/>
          </p:cNvSpPr>
          <p:nvPr>
            <p:ph idx="1"/>
          </p:nvPr>
        </p:nvSpPr>
        <p:spPr/>
        <p:txBody>
          <a:bodyPr>
            <a:normAutofit fontScale="77500" lnSpcReduction="20000"/>
          </a:bodyPr>
          <a:lstStyle/>
          <a:p>
            <a:r>
              <a:rPr lang="en-US" sz="2600" dirty="0"/>
              <a:t>The outline- should, at the very least, contain a thesis statement and three (3) complete topic sentences (one for each body paragraph). Some people like to write more detailed outlines, some people like to write less-detailed, keyword outlines. </a:t>
            </a:r>
          </a:p>
          <a:p>
            <a:pPr lvl="1"/>
            <a:r>
              <a:rPr lang="en-US" sz="2600" dirty="0"/>
              <a:t>More is BETTER!</a:t>
            </a:r>
          </a:p>
          <a:p>
            <a:pPr lvl="1"/>
            <a:endParaRPr lang="en-US" sz="2600" dirty="0"/>
          </a:p>
          <a:p>
            <a:pPr marL="231775" lvl="1" indent="-220663"/>
            <a:r>
              <a:rPr lang="en-US" sz="2600" dirty="0"/>
              <a:t>A literacy narrative uses the elements of story </a:t>
            </a:r>
            <a:r>
              <a:rPr lang="en-US" sz="2600" b="1" dirty="0"/>
              <a:t>(plot, character, setting, conflict)</a:t>
            </a:r>
            <a:r>
              <a:rPr lang="en-US" sz="2600" dirty="0"/>
              <a:t> to recount a writer's personal experience with language in all its forms–reading and writing, acquiring a second language, being an insider or outsider based on literacy level, and so on.</a:t>
            </a:r>
          </a:p>
          <a:p>
            <a:pPr lvl="1"/>
            <a:r>
              <a:rPr lang="en-US" sz="2200" dirty="0"/>
              <a:t>A well-told story.</a:t>
            </a:r>
          </a:p>
          <a:p>
            <a:pPr lvl="1"/>
            <a:r>
              <a:rPr lang="en-US" sz="2200" dirty="0"/>
              <a:t>Vivid detail.</a:t>
            </a:r>
          </a:p>
          <a:p>
            <a:pPr lvl="1"/>
            <a:r>
              <a:rPr lang="en-US" sz="2200" dirty="0"/>
              <a:t>Some indication of the narrative's significance.</a:t>
            </a:r>
          </a:p>
          <a:p>
            <a:pPr lvl="1"/>
            <a:r>
              <a:rPr lang="en-US" sz="2200" dirty="0"/>
              <a:t>Describe the setting.</a:t>
            </a:r>
          </a:p>
          <a:p>
            <a:pPr lvl="1"/>
            <a:r>
              <a:rPr lang="en-US" sz="2200" dirty="0"/>
              <a:t>Think about the key people.</a:t>
            </a:r>
          </a:p>
          <a:p>
            <a:pPr lvl="1"/>
            <a:r>
              <a:rPr lang="en-US" sz="2200" dirty="0"/>
              <a:t>Write about “what happened”</a:t>
            </a:r>
          </a:p>
          <a:p>
            <a:pPr lvl="1"/>
            <a:r>
              <a:rPr lang="en-US" sz="2200" dirty="0"/>
              <a:t>Consider the significance of the narrative.</a:t>
            </a:r>
          </a:p>
          <a:p>
            <a:pPr lvl="1"/>
            <a:r>
              <a:rPr lang="en-US" sz="2200" dirty="0"/>
              <a:t>Draft a beginning.</a:t>
            </a:r>
          </a:p>
          <a:p>
            <a:pPr lvl="1"/>
            <a:endParaRPr lang="en-US" dirty="0"/>
          </a:p>
        </p:txBody>
      </p:sp>
    </p:spTree>
    <p:extLst>
      <p:ext uri="{BB962C8B-B14F-4D97-AF65-F5344CB8AC3E}">
        <p14:creationId xmlns:p14="http://schemas.microsoft.com/office/powerpoint/2010/main" val="240575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66FE6-8CB6-DF46-AB3F-8619C7554CD6}"/>
              </a:ext>
            </a:extLst>
          </p:cNvPr>
          <p:cNvSpPr>
            <a:spLocks noGrp="1"/>
          </p:cNvSpPr>
          <p:nvPr>
            <p:ph type="title"/>
          </p:nvPr>
        </p:nvSpPr>
        <p:spPr/>
        <p:txBody>
          <a:bodyPr/>
          <a:lstStyle/>
          <a:p>
            <a:r>
              <a:rPr lang="en-US" dirty="0"/>
              <a:t>Questions to consider throughout this presentation… </a:t>
            </a:r>
          </a:p>
        </p:txBody>
      </p:sp>
      <p:sp>
        <p:nvSpPr>
          <p:cNvPr id="3" name="Content Placeholder 2">
            <a:extLst>
              <a:ext uri="{FF2B5EF4-FFF2-40B4-BE49-F238E27FC236}">
                <a16:creationId xmlns:a16="http://schemas.microsoft.com/office/drawing/2014/main" id="{8961A1B9-81E7-E94D-95BD-510718526AA7}"/>
              </a:ext>
            </a:extLst>
          </p:cNvPr>
          <p:cNvSpPr>
            <a:spLocks noGrp="1"/>
          </p:cNvSpPr>
          <p:nvPr>
            <p:ph idx="1"/>
          </p:nvPr>
        </p:nvSpPr>
        <p:spPr/>
        <p:txBody>
          <a:bodyPr/>
          <a:lstStyle/>
          <a:p>
            <a:r>
              <a:rPr lang="en-US" dirty="0"/>
              <a:t>Prior to the 20</a:t>
            </a:r>
            <a:r>
              <a:rPr lang="en-US" baseline="30000" dirty="0"/>
              <a:t>th</a:t>
            </a:r>
            <a:r>
              <a:rPr lang="en-US" dirty="0"/>
              <a:t> century, what population/which persons, were largely literate? Why? </a:t>
            </a:r>
          </a:p>
          <a:p>
            <a:r>
              <a:rPr lang="en-US" dirty="0"/>
              <a:t>How do people become literate?</a:t>
            </a:r>
          </a:p>
          <a:p>
            <a:r>
              <a:rPr lang="en-US" dirty="0"/>
              <a:t>How did </a:t>
            </a:r>
            <a:r>
              <a:rPr lang="en-US" b="1" i="1" u="sng" dirty="0"/>
              <a:t>you</a:t>
            </a:r>
            <a:r>
              <a:rPr lang="en-US" dirty="0"/>
              <a:t> acquire literacy? </a:t>
            </a:r>
          </a:p>
          <a:p>
            <a:r>
              <a:rPr lang="en-US" dirty="0"/>
              <a:t>What is the significance of acquiring literacy? What does literacy give people? </a:t>
            </a:r>
          </a:p>
          <a:p>
            <a:r>
              <a:rPr lang="en-US" dirty="0"/>
              <a:t>What is a literacy narrative? </a:t>
            </a:r>
          </a:p>
          <a:p>
            <a:r>
              <a:rPr lang="en-US" dirty="0"/>
              <a:t>How do students/writers compose literacy narratives?</a:t>
            </a:r>
          </a:p>
        </p:txBody>
      </p:sp>
    </p:spTree>
    <p:extLst>
      <p:ext uri="{BB962C8B-B14F-4D97-AF65-F5344CB8AC3E}">
        <p14:creationId xmlns:p14="http://schemas.microsoft.com/office/powerpoint/2010/main" val="120633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88E58-B567-2E4D-9F38-1439E7C0BFA6}"/>
              </a:ext>
            </a:extLst>
          </p:cNvPr>
          <p:cNvSpPr>
            <a:spLocks noGrp="1"/>
          </p:cNvSpPr>
          <p:nvPr>
            <p:ph type="title"/>
          </p:nvPr>
        </p:nvSpPr>
        <p:spPr/>
        <p:txBody>
          <a:bodyPr/>
          <a:lstStyle/>
          <a:p>
            <a:r>
              <a:rPr lang="en-US" dirty="0"/>
              <a:t>Literacy</a:t>
            </a:r>
          </a:p>
        </p:txBody>
      </p:sp>
      <p:sp>
        <p:nvSpPr>
          <p:cNvPr id="3" name="Content Placeholder 2">
            <a:extLst>
              <a:ext uri="{FF2B5EF4-FFF2-40B4-BE49-F238E27FC236}">
                <a16:creationId xmlns:a16="http://schemas.microsoft.com/office/drawing/2014/main" id="{E9AF28D2-741D-5242-A584-E279BAF1A356}"/>
              </a:ext>
            </a:extLst>
          </p:cNvPr>
          <p:cNvSpPr>
            <a:spLocks noGrp="1"/>
          </p:cNvSpPr>
          <p:nvPr>
            <p:ph idx="1"/>
          </p:nvPr>
        </p:nvSpPr>
        <p:spPr/>
        <p:txBody>
          <a:bodyPr/>
          <a:lstStyle/>
          <a:p>
            <a:r>
              <a:rPr lang="en-US" dirty="0"/>
              <a:t>Literacy is defined as “the ability to read and write” (</a:t>
            </a:r>
            <a:r>
              <a:rPr lang="en-US" u="sng" dirty="0">
                <a:hlinkClick r:id="rId2"/>
              </a:rPr>
              <a:t>www.merriam-webster.com/dictionary/literacy</a:t>
            </a:r>
            <a:r>
              <a:rPr lang="en-US" dirty="0"/>
              <a:t>) </a:t>
            </a:r>
          </a:p>
          <a:p>
            <a:endParaRPr lang="en-US" dirty="0"/>
          </a:p>
          <a:p>
            <a:r>
              <a:rPr lang="en-US" dirty="0"/>
              <a:t>Having knowledge or competence. Particularly in a specific area </a:t>
            </a:r>
          </a:p>
          <a:p>
            <a:pPr lvl="1"/>
            <a:r>
              <a:rPr lang="en-US"/>
              <a:t>Financial literacy </a:t>
            </a:r>
          </a:p>
          <a:p>
            <a:pPr marL="0" indent="0">
              <a:buNone/>
            </a:pPr>
            <a:endParaRPr lang="en-US" dirty="0"/>
          </a:p>
        </p:txBody>
      </p:sp>
    </p:spTree>
    <p:extLst>
      <p:ext uri="{BB962C8B-B14F-4D97-AF65-F5344CB8AC3E}">
        <p14:creationId xmlns:p14="http://schemas.microsoft.com/office/powerpoint/2010/main" val="87630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EE22-CDB6-F44A-BC0B-66EB52A48CDE}"/>
              </a:ext>
            </a:extLst>
          </p:cNvPr>
          <p:cNvSpPr>
            <a:spLocks noGrp="1"/>
          </p:cNvSpPr>
          <p:nvPr>
            <p:ph type="title"/>
          </p:nvPr>
        </p:nvSpPr>
        <p:spPr/>
        <p:txBody>
          <a:bodyPr/>
          <a:lstStyle/>
          <a:p>
            <a:r>
              <a:rPr lang="en-US" dirty="0"/>
              <a:t>Question #1</a:t>
            </a:r>
          </a:p>
        </p:txBody>
      </p:sp>
      <p:sp>
        <p:nvSpPr>
          <p:cNvPr id="3" name="Content Placeholder 2">
            <a:extLst>
              <a:ext uri="{FF2B5EF4-FFF2-40B4-BE49-F238E27FC236}">
                <a16:creationId xmlns:a16="http://schemas.microsoft.com/office/drawing/2014/main" id="{20190F26-977B-1A45-839D-F175B0C4AB2E}"/>
              </a:ext>
            </a:extLst>
          </p:cNvPr>
          <p:cNvSpPr>
            <a:spLocks noGrp="1"/>
          </p:cNvSpPr>
          <p:nvPr>
            <p:ph idx="1"/>
          </p:nvPr>
        </p:nvSpPr>
        <p:spPr/>
        <p:txBody>
          <a:bodyPr>
            <a:normAutofit/>
          </a:bodyPr>
          <a:lstStyle/>
          <a:p>
            <a:r>
              <a:rPr lang="en-US" sz="2400" dirty="0"/>
              <a:t>Prior to the 20</a:t>
            </a:r>
            <a:r>
              <a:rPr lang="en-US" sz="2400" baseline="30000" dirty="0"/>
              <a:t>th</a:t>
            </a:r>
            <a:r>
              <a:rPr lang="en-US" sz="2400" dirty="0"/>
              <a:t> century, what population/which persons, were largely literate? Why? </a:t>
            </a:r>
          </a:p>
          <a:p>
            <a:endParaRPr lang="en-US" sz="2400" dirty="0"/>
          </a:p>
          <a:p>
            <a:r>
              <a:rPr lang="en-US" sz="2400" dirty="0"/>
              <a:t>Upper/middle class white men </a:t>
            </a:r>
          </a:p>
          <a:p>
            <a:pPr lvl="1"/>
            <a:r>
              <a:rPr lang="en-US" dirty="0"/>
              <a:t>Access and privilege </a:t>
            </a:r>
          </a:p>
          <a:p>
            <a:pPr lvl="1"/>
            <a:r>
              <a:rPr lang="en-US" dirty="0"/>
              <a:t>Wealth/capital </a:t>
            </a:r>
          </a:p>
          <a:p>
            <a:pPr lvl="1"/>
            <a:endParaRPr lang="en-US" dirty="0"/>
          </a:p>
          <a:p>
            <a:pPr marL="60325" lvl="1" indent="168275"/>
            <a:r>
              <a:rPr lang="en-US" dirty="0"/>
              <a:t>The clergy</a:t>
            </a:r>
          </a:p>
          <a:p>
            <a:pPr marL="517525" lvl="2" indent="168275"/>
            <a:r>
              <a:rPr lang="en-US" sz="2400" dirty="0"/>
              <a:t>Before the creation of the printing press, the clergy had the bibles and hand copied each copy. So they controlled how many were in existence and who received them. </a:t>
            </a:r>
          </a:p>
        </p:txBody>
      </p:sp>
    </p:spTree>
    <p:extLst>
      <p:ext uri="{BB962C8B-B14F-4D97-AF65-F5344CB8AC3E}">
        <p14:creationId xmlns:p14="http://schemas.microsoft.com/office/powerpoint/2010/main" val="1102094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19894-D721-224B-AF60-92B804E1FEC5}"/>
              </a:ext>
            </a:extLst>
          </p:cNvPr>
          <p:cNvSpPr>
            <a:spLocks noGrp="1"/>
          </p:cNvSpPr>
          <p:nvPr>
            <p:ph type="title"/>
          </p:nvPr>
        </p:nvSpPr>
        <p:spPr/>
        <p:txBody>
          <a:bodyPr/>
          <a:lstStyle/>
          <a:p>
            <a:r>
              <a:rPr lang="en-US" dirty="0"/>
              <a:t>Literacy (Cont’d)</a:t>
            </a:r>
          </a:p>
        </p:txBody>
      </p:sp>
      <p:sp>
        <p:nvSpPr>
          <p:cNvPr id="3" name="Content Placeholder 2">
            <a:extLst>
              <a:ext uri="{FF2B5EF4-FFF2-40B4-BE49-F238E27FC236}">
                <a16:creationId xmlns:a16="http://schemas.microsoft.com/office/drawing/2014/main" id="{2D0A3B47-C297-3F48-8CE0-1E7055F2EE4E}"/>
              </a:ext>
            </a:extLst>
          </p:cNvPr>
          <p:cNvSpPr>
            <a:spLocks noGrp="1"/>
          </p:cNvSpPr>
          <p:nvPr>
            <p:ph idx="1"/>
          </p:nvPr>
        </p:nvSpPr>
        <p:spPr/>
        <p:txBody>
          <a:bodyPr/>
          <a:lstStyle/>
          <a:p>
            <a:r>
              <a:rPr lang="en-US" dirty="0"/>
              <a:t>According to theorist Deborah Brandt, “Literacy looms as one of the great engines of profit and competitive advantage in the 20th century: a lubricant for consumer desire; a means for integrating corporate markets; a foundation for the deployment of weapons and other technology; a raw material in the mass production of information” (Brandt 166). </a:t>
            </a:r>
          </a:p>
          <a:p>
            <a:endParaRPr lang="en-US" dirty="0"/>
          </a:p>
          <a:p>
            <a:r>
              <a:rPr lang="en-US" dirty="0"/>
              <a:t>Essentially, as the access to literacy has increased, it has created… </a:t>
            </a:r>
          </a:p>
        </p:txBody>
      </p:sp>
    </p:spTree>
    <p:extLst>
      <p:ext uri="{BB962C8B-B14F-4D97-AF65-F5344CB8AC3E}">
        <p14:creationId xmlns:p14="http://schemas.microsoft.com/office/powerpoint/2010/main" val="27722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C108-F032-8A48-9288-697C8475A28A}"/>
              </a:ext>
            </a:extLst>
          </p:cNvPr>
          <p:cNvSpPr>
            <a:spLocks noGrp="1"/>
          </p:cNvSpPr>
          <p:nvPr>
            <p:ph type="title"/>
          </p:nvPr>
        </p:nvSpPr>
        <p:spPr/>
        <p:txBody>
          <a:bodyPr/>
          <a:lstStyle/>
          <a:p>
            <a:r>
              <a:rPr lang="en-US" dirty="0"/>
              <a:t>Literacy (Cont’d) </a:t>
            </a:r>
          </a:p>
        </p:txBody>
      </p:sp>
      <p:sp>
        <p:nvSpPr>
          <p:cNvPr id="3" name="Content Placeholder 2">
            <a:extLst>
              <a:ext uri="{FF2B5EF4-FFF2-40B4-BE49-F238E27FC236}">
                <a16:creationId xmlns:a16="http://schemas.microsoft.com/office/drawing/2014/main" id="{A805E868-66DC-3345-B96F-CA57DE5E810C}"/>
              </a:ext>
            </a:extLst>
          </p:cNvPr>
          <p:cNvSpPr>
            <a:spLocks noGrp="1"/>
          </p:cNvSpPr>
          <p:nvPr>
            <p:ph idx="1"/>
          </p:nvPr>
        </p:nvSpPr>
        <p:spPr/>
        <p:txBody>
          <a:bodyPr/>
          <a:lstStyle/>
          <a:p>
            <a:r>
              <a:rPr lang="en-US" dirty="0"/>
              <a:t>Brandt continues, “As ordinary citizens have been compelled into these economies, their reading and writing skills have grown sharply more central to the everyday trade of information and goods as well as to the pursuit of education, employment, civil rights, status. At the same time, people’s literate skills have grown vulnerable to unprecedented turbulence in their economic value, as conditions, forms, and standards of literacy achievement seem to shift with almost every new generation of learners” (Brandt 166). </a:t>
            </a:r>
          </a:p>
        </p:txBody>
      </p:sp>
    </p:spTree>
    <p:extLst>
      <p:ext uri="{BB962C8B-B14F-4D97-AF65-F5344CB8AC3E}">
        <p14:creationId xmlns:p14="http://schemas.microsoft.com/office/powerpoint/2010/main" val="230171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569E2-8D87-3047-AD0F-46F808BD5FDD}"/>
              </a:ext>
            </a:extLst>
          </p:cNvPr>
          <p:cNvSpPr>
            <a:spLocks noGrp="1"/>
          </p:cNvSpPr>
          <p:nvPr>
            <p:ph type="title"/>
          </p:nvPr>
        </p:nvSpPr>
        <p:spPr/>
        <p:txBody>
          <a:bodyPr/>
          <a:lstStyle/>
          <a:p>
            <a:r>
              <a:rPr lang="en-US" dirty="0"/>
              <a:t>Question #2</a:t>
            </a:r>
          </a:p>
        </p:txBody>
      </p:sp>
      <p:sp>
        <p:nvSpPr>
          <p:cNvPr id="3" name="Content Placeholder 2">
            <a:extLst>
              <a:ext uri="{FF2B5EF4-FFF2-40B4-BE49-F238E27FC236}">
                <a16:creationId xmlns:a16="http://schemas.microsoft.com/office/drawing/2014/main" id="{83BC1741-2D50-B143-A4B7-D049DE0072D9}"/>
              </a:ext>
            </a:extLst>
          </p:cNvPr>
          <p:cNvSpPr>
            <a:spLocks noGrp="1"/>
          </p:cNvSpPr>
          <p:nvPr>
            <p:ph idx="1"/>
          </p:nvPr>
        </p:nvSpPr>
        <p:spPr/>
        <p:txBody>
          <a:bodyPr>
            <a:normAutofit/>
          </a:bodyPr>
          <a:lstStyle/>
          <a:p>
            <a:r>
              <a:rPr lang="en-US" dirty="0"/>
              <a:t>How do people become literate individuals?</a:t>
            </a:r>
          </a:p>
          <a:p>
            <a:endParaRPr lang="en-US" dirty="0"/>
          </a:p>
          <a:p>
            <a:pPr marL="0" indent="0">
              <a:buNone/>
            </a:pPr>
            <a:endParaRPr lang="en-US" dirty="0"/>
          </a:p>
        </p:txBody>
      </p:sp>
      <p:pic>
        <p:nvPicPr>
          <p:cNvPr id="7" name="Picture 6">
            <a:extLst>
              <a:ext uri="{FF2B5EF4-FFF2-40B4-BE49-F238E27FC236}">
                <a16:creationId xmlns:a16="http://schemas.microsoft.com/office/drawing/2014/main" id="{26CF784D-9781-6B43-876E-02DD8B6E2A23}"/>
              </a:ext>
            </a:extLst>
          </p:cNvPr>
          <p:cNvPicPr>
            <a:picLocks noChangeAspect="1"/>
          </p:cNvPicPr>
          <p:nvPr/>
        </p:nvPicPr>
        <p:blipFill>
          <a:blip r:embed="rId2"/>
          <a:stretch>
            <a:fillRect/>
          </a:stretch>
        </p:blipFill>
        <p:spPr>
          <a:xfrm>
            <a:off x="7315199" y="2693791"/>
            <a:ext cx="3789405" cy="3274179"/>
          </a:xfrm>
          <a:prstGeom prst="rect">
            <a:avLst/>
          </a:prstGeom>
        </p:spPr>
      </p:pic>
    </p:spTree>
    <p:extLst>
      <p:ext uri="{BB962C8B-B14F-4D97-AF65-F5344CB8AC3E}">
        <p14:creationId xmlns:p14="http://schemas.microsoft.com/office/powerpoint/2010/main" val="233975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74A8-AF0B-B84E-9656-BEB05BA7AA6C}"/>
              </a:ext>
            </a:extLst>
          </p:cNvPr>
          <p:cNvSpPr>
            <a:spLocks noGrp="1"/>
          </p:cNvSpPr>
          <p:nvPr>
            <p:ph type="title"/>
          </p:nvPr>
        </p:nvSpPr>
        <p:spPr>
          <a:xfrm>
            <a:off x="838200" y="365125"/>
            <a:ext cx="10515600" cy="927227"/>
          </a:xfrm>
        </p:spPr>
        <p:txBody>
          <a:bodyPr>
            <a:normAutofit fontScale="90000"/>
          </a:bodyPr>
          <a:lstStyle/>
          <a:p>
            <a:r>
              <a:rPr lang="en-US" dirty="0"/>
              <a:t>Brandt’s Theory of Literacy Sponsorship/Sponsors of Literacy </a:t>
            </a:r>
          </a:p>
        </p:txBody>
      </p:sp>
      <p:sp>
        <p:nvSpPr>
          <p:cNvPr id="3" name="Content Placeholder 2">
            <a:extLst>
              <a:ext uri="{FF2B5EF4-FFF2-40B4-BE49-F238E27FC236}">
                <a16:creationId xmlns:a16="http://schemas.microsoft.com/office/drawing/2014/main" id="{49BBED13-45CB-B948-AC8D-0225B7BCB22D}"/>
              </a:ext>
            </a:extLst>
          </p:cNvPr>
          <p:cNvSpPr>
            <a:spLocks noGrp="1"/>
          </p:cNvSpPr>
          <p:nvPr>
            <p:ph idx="1"/>
          </p:nvPr>
        </p:nvSpPr>
        <p:spPr>
          <a:xfrm>
            <a:off x="838200" y="1533017"/>
            <a:ext cx="10515600" cy="4351338"/>
          </a:xfrm>
        </p:spPr>
        <p:txBody>
          <a:bodyPr>
            <a:normAutofit/>
          </a:bodyPr>
          <a:lstStyle/>
          <a:p>
            <a:endParaRPr lang="en-US" dirty="0"/>
          </a:p>
          <a:p>
            <a:r>
              <a:rPr lang="en-US" dirty="0"/>
              <a:t>“…literacy as an individual development… Sponsors, as I have come to think of them, are any agents, local or distant, concrete or abstract, who enable, support, teach, model, as well as recruit, regulate, suppress, or withhold literacy—and gain advantage by it in some way. Although the interests of the sponsor and the sponsored do not have to converge (and, in fact, may conflict) sponsors nevertheless set the terms for access to literacy (166).</a:t>
            </a:r>
          </a:p>
        </p:txBody>
      </p:sp>
    </p:spTree>
    <p:extLst>
      <p:ext uri="{BB962C8B-B14F-4D97-AF65-F5344CB8AC3E}">
        <p14:creationId xmlns:p14="http://schemas.microsoft.com/office/powerpoint/2010/main" val="2910240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9D8B-D65C-584D-BE1B-51F5D1988E70}"/>
              </a:ext>
            </a:extLst>
          </p:cNvPr>
          <p:cNvSpPr>
            <a:spLocks noGrp="1"/>
          </p:cNvSpPr>
          <p:nvPr>
            <p:ph type="title"/>
          </p:nvPr>
        </p:nvSpPr>
        <p:spPr/>
        <p:txBody>
          <a:bodyPr/>
          <a:lstStyle/>
          <a:p>
            <a:r>
              <a:rPr lang="en-US" dirty="0"/>
              <a:t>Brandt’s Theory (Cont’d)</a:t>
            </a:r>
          </a:p>
        </p:txBody>
      </p:sp>
      <p:sp>
        <p:nvSpPr>
          <p:cNvPr id="3" name="Content Placeholder 2">
            <a:extLst>
              <a:ext uri="{FF2B5EF4-FFF2-40B4-BE49-F238E27FC236}">
                <a16:creationId xmlns:a16="http://schemas.microsoft.com/office/drawing/2014/main" id="{4E7E8FDB-6BCB-7E47-B3FB-867AC2CD2575}"/>
              </a:ext>
            </a:extLst>
          </p:cNvPr>
          <p:cNvSpPr>
            <a:spLocks noGrp="1"/>
          </p:cNvSpPr>
          <p:nvPr>
            <p:ph idx="1"/>
          </p:nvPr>
        </p:nvSpPr>
        <p:spPr/>
        <p:txBody>
          <a:bodyPr/>
          <a:lstStyle/>
          <a:p>
            <a:r>
              <a:rPr lang="en-US" dirty="0"/>
              <a:t>“Brandt/Sponsors of Literacy wield powerful incentives for compliance and loyalty. Sponsors are a tangible reminder that literacy learning throughout history has always required permission, sanction, assistance, coercion, or, at minimum, contact with existing trade routes. Sponsors are delivery systems for the economies of literacy, the means by which these forces present themselves to— and through—individual learners. They also represent the causes into which people’s literacy usually gets recruited” (166-167)</a:t>
            </a:r>
          </a:p>
          <a:p>
            <a:pPr marL="0" indent="0">
              <a:buNone/>
            </a:pPr>
            <a:endParaRPr lang="en-US" dirty="0"/>
          </a:p>
        </p:txBody>
      </p:sp>
    </p:spTree>
    <p:extLst>
      <p:ext uri="{BB962C8B-B14F-4D97-AF65-F5344CB8AC3E}">
        <p14:creationId xmlns:p14="http://schemas.microsoft.com/office/powerpoint/2010/main" val="1624532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2654</TotalTime>
  <Words>1101</Words>
  <Application>Microsoft Macintosh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Literacy Narrative  and  Sponsor of Literacy</vt:lpstr>
      <vt:lpstr>Questions to consider throughout this presentation… </vt:lpstr>
      <vt:lpstr>Literacy</vt:lpstr>
      <vt:lpstr>Question #1</vt:lpstr>
      <vt:lpstr>Literacy (Cont’d)</vt:lpstr>
      <vt:lpstr>Literacy (Cont’d) </vt:lpstr>
      <vt:lpstr>Question #2</vt:lpstr>
      <vt:lpstr>Brandt’s Theory of Literacy Sponsorship/Sponsors of Literacy </vt:lpstr>
      <vt:lpstr>Brandt’s Theory (Cont’d)</vt:lpstr>
      <vt:lpstr>Questions #4 &amp; #5</vt:lpstr>
      <vt:lpstr>Question #6- What is a literacy narrative? </vt:lpstr>
      <vt:lpstr>Question #6- What is a literacy narrative? </vt:lpstr>
      <vt:lpstr>Question #7- How do students compose lit narratives? </vt:lpstr>
      <vt:lpstr>The Parts of the Literacy Narrative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Narrative  and  Sponsor of Literacy</dc:title>
  <dc:creator>Microsoft Office User</dc:creator>
  <cp:lastModifiedBy>Microsoft Office User</cp:lastModifiedBy>
  <cp:revision>5</cp:revision>
  <dcterms:created xsi:type="dcterms:W3CDTF">2021-10-06T14:43:35Z</dcterms:created>
  <dcterms:modified xsi:type="dcterms:W3CDTF">2021-10-10T23:06:22Z</dcterms:modified>
</cp:coreProperties>
</file>