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71690-D505-4E3B-BA90-2A2FF45AC5F3}" v="797" dt="2020-11-24T09:39:18.042"/>
    <p1510:client id="{AD81E424-7B20-7E3B-FF28-09E8A1190627}" v="62" dt="2020-11-24T09:45:13.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tableStyles" Target="tableStyle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heme" Target="theme/theme1.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viewProps" Target="viewProps.xml" Id="rId11" /><Relationship Type="http://schemas.openxmlformats.org/officeDocument/2006/relationships/slide" Target="slides/slide4.xml" Id="rId5" /><Relationship Type="http://schemas.microsoft.com/office/2015/10/relationships/revisionInfo" Target="revisionInfo.xml" Id="rId15" /><Relationship Type="http://schemas.openxmlformats.org/officeDocument/2006/relationships/presProps" Target="presProps.xml" Id="rId10" /><Relationship Type="http://schemas.openxmlformats.org/officeDocument/2006/relationships/slide" Target="slides/slide3.xml" Id="rId4" /><Relationship Type="http://schemas.openxmlformats.org/officeDocument/2006/relationships/slide" Target="slides/slide8.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2020/06/21/us/politics/trump-uighurs-china-trade.html" TargetMode="External"/><Relationship Id="rId2" Type="http://schemas.openxmlformats.org/officeDocument/2006/relationships/hyperlink" Target="http://www.hrw.org/news/2020/01/14/china-backlash-against-increasing-repression" TargetMode="External"/><Relationship Id="rId1" Type="http://schemas.openxmlformats.org/officeDocument/2006/relationships/slideLayout" Target="../slideLayouts/slideLayout2.xml"/><Relationship Id="rId5" Type="http://schemas.openxmlformats.org/officeDocument/2006/relationships/hyperlink" Target="http://www.change.org/p/general-secretary-of-the-united-nations-and-world-leaders-remove-china-from-un-security-council-permanent-members" TargetMode="External"/><Relationship Id="rId4" Type="http://schemas.openxmlformats.org/officeDocument/2006/relationships/hyperlink" Target="http://www.oxfordbibliographies.com/view/document/obo-9780199756841/obo-9780199756841-0005.x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ytimes.com/2019/12/09/world/asia/china-camps-muslims.html" TargetMode="External"/><Relationship Id="rId2" Type="http://schemas.openxmlformats.org/officeDocument/2006/relationships/hyperlink" Target="http://www.state.gov/chinas-disregard-for-human-rights/" TargetMode="External"/><Relationship Id="rId1" Type="http://schemas.openxmlformats.org/officeDocument/2006/relationships/slideLayout" Target="../slideLayouts/slideLayout2.xml"/><Relationship Id="rId5" Type="http://schemas.openxmlformats.org/officeDocument/2006/relationships/hyperlink" Target="https://word-edit.officeapps.live.com/we/www.bbc.com/news/world-asia-china-53650246" TargetMode="External"/><Relationship Id="rId4" Type="http://schemas.openxmlformats.org/officeDocument/2006/relationships/hyperlink" Target="http://www.nytimes.com/2020/06/21/us/politics/trump-uighurs-china-trade.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7" name="Picture 8" descr="A picture containing text, outdoor, book, person&#10;&#10;Description automatically generated">
            <a:extLst>
              <a:ext uri="{FF2B5EF4-FFF2-40B4-BE49-F238E27FC236}">
                <a16:creationId xmlns:a16="http://schemas.microsoft.com/office/drawing/2014/main" id="{BA939AF2-E564-4187-BF0E-88F913005BAF}"/>
              </a:ext>
            </a:extLst>
          </p:cNvPr>
          <p:cNvPicPr>
            <a:picLocks noChangeAspect="1"/>
          </p:cNvPicPr>
          <p:nvPr/>
        </p:nvPicPr>
        <p:blipFill rotWithShape="1">
          <a:blip r:embed="rId2"/>
          <a:srcRect t="20917" b="12907"/>
          <a:stretch/>
        </p:blipFill>
        <p:spPr>
          <a:xfrm>
            <a:off x="20" y="10"/>
            <a:ext cx="6095980" cy="3428990"/>
          </a:xfrm>
          <a:prstGeom prst="rect">
            <a:avLst/>
          </a:prstGeom>
        </p:spPr>
      </p:pic>
      <p:pic>
        <p:nvPicPr>
          <p:cNvPr id="4" name="Picture 4" descr="A close up of a person wearing a mask&#10;&#10;Description automatically generated">
            <a:extLst>
              <a:ext uri="{FF2B5EF4-FFF2-40B4-BE49-F238E27FC236}">
                <a16:creationId xmlns:a16="http://schemas.microsoft.com/office/drawing/2014/main" id="{2AAD1E63-D0AF-49B4-92D9-655E5C6E821A}"/>
              </a:ext>
            </a:extLst>
          </p:cNvPr>
          <p:cNvPicPr>
            <a:picLocks noChangeAspect="1"/>
          </p:cNvPicPr>
          <p:nvPr/>
        </p:nvPicPr>
        <p:blipFill rotWithShape="1">
          <a:blip r:embed="rId3"/>
          <a:srcRect t="2770" b="12960"/>
          <a:stretch/>
        </p:blipFill>
        <p:spPr>
          <a:xfrm>
            <a:off x="6096000" y="10"/>
            <a:ext cx="6096000" cy="3428990"/>
          </a:xfrm>
          <a:prstGeom prst="rect">
            <a:avLst/>
          </a:prstGeom>
        </p:spPr>
      </p:pic>
      <p:pic>
        <p:nvPicPr>
          <p:cNvPr id="6" name="Picture 6" descr="A group of people holding a sign posing for the camera&#10;&#10;Description automatically generated">
            <a:extLst>
              <a:ext uri="{FF2B5EF4-FFF2-40B4-BE49-F238E27FC236}">
                <a16:creationId xmlns:a16="http://schemas.microsoft.com/office/drawing/2014/main" id="{C50CD96F-B244-48EC-B0C4-113F36A91522}"/>
              </a:ext>
            </a:extLst>
          </p:cNvPr>
          <p:cNvPicPr>
            <a:picLocks noChangeAspect="1"/>
          </p:cNvPicPr>
          <p:nvPr/>
        </p:nvPicPr>
        <p:blipFill rotWithShape="1">
          <a:blip r:embed="rId4"/>
          <a:srcRect t="39270" b="4480"/>
          <a:stretch/>
        </p:blipFill>
        <p:spPr>
          <a:xfrm>
            <a:off x="20" y="3429000"/>
            <a:ext cx="6095980" cy="3429000"/>
          </a:xfrm>
          <a:prstGeom prst="rect">
            <a:avLst/>
          </a:prstGeom>
        </p:spPr>
      </p:pic>
      <p:pic>
        <p:nvPicPr>
          <p:cNvPr id="5" name="Picture 5" descr="A group of people walking down a street holding an umbrella&#10;&#10;Description automatically generated">
            <a:extLst>
              <a:ext uri="{FF2B5EF4-FFF2-40B4-BE49-F238E27FC236}">
                <a16:creationId xmlns:a16="http://schemas.microsoft.com/office/drawing/2014/main" id="{5DA4C8E6-0FD4-4910-9463-185EDC850DAB}"/>
              </a:ext>
            </a:extLst>
          </p:cNvPr>
          <p:cNvPicPr>
            <a:picLocks noChangeAspect="1"/>
          </p:cNvPicPr>
          <p:nvPr/>
        </p:nvPicPr>
        <p:blipFill rotWithShape="1">
          <a:blip r:embed="rId5"/>
          <a:srcRect r="446" b="1"/>
          <a:stretch/>
        </p:blipFill>
        <p:spPr>
          <a:xfrm>
            <a:off x="6096000" y="3429000"/>
            <a:ext cx="6096000" cy="3429000"/>
          </a:xfrm>
          <a:prstGeom prst="rect">
            <a:avLst/>
          </a:prstGeom>
        </p:spPr>
      </p:pic>
      <p:sp>
        <p:nvSpPr>
          <p:cNvPr id="39" name="Rectangle 3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ame 4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p:cNvSpPr>
            <a:spLocks noGrp="1"/>
          </p:cNvSpPr>
          <p:nvPr>
            <p:ph type="subTitle" idx="1"/>
          </p:nvPr>
        </p:nvSpPr>
        <p:spPr>
          <a:xfrm>
            <a:off x="4745528" y="4201466"/>
            <a:ext cx="2700944" cy="659993"/>
          </a:xfrm>
          <a:noFill/>
        </p:spPr>
        <p:txBody>
          <a:bodyPr vert="horz" lIns="91440" tIns="45720" rIns="91440" bIns="45720" rtlCol="0">
            <a:normAutofit/>
          </a:bodyPr>
          <a:lstStyle/>
          <a:p>
            <a:r>
              <a:rPr lang="en-US" sz="1600">
                <a:solidFill>
                  <a:srgbClr val="080808"/>
                </a:solidFill>
                <a:latin typeface="Abadi Extra Light"/>
                <a:cs typeface="Calibri"/>
              </a:rPr>
              <a:t>Selden Tenzing</a:t>
            </a:r>
          </a:p>
          <a:p>
            <a:r>
              <a:rPr lang="en-US" sz="1600">
                <a:solidFill>
                  <a:srgbClr val="080808"/>
                </a:solidFill>
                <a:latin typeface="Abadi Extra Light"/>
                <a:cs typeface="Calibri"/>
              </a:rPr>
              <a:t>English 110</a:t>
            </a:r>
          </a:p>
          <a:p>
            <a:endParaRPr lang="en-US" sz="1600">
              <a:solidFill>
                <a:srgbClr val="080808"/>
              </a:solidFill>
              <a:latin typeface="Abadi Extra Light"/>
              <a:cs typeface="Calibri"/>
            </a:endParaRPr>
          </a:p>
        </p:txBody>
      </p:sp>
      <p:sp>
        <p:nvSpPr>
          <p:cNvPr id="2" name="Title 1"/>
          <p:cNvSpPr>
            <a:spLocks noGrp="1"/>
          </p:cNvSpPr>
          <p:nvPr>
            <p:ph type="ctrTitle"/>
          </p:nvPr>
        </p:nvSpPr>
        <p:spPr>
          <a:xfrm>
            <a:off x="4286858" y="2761554"/>
            <a:ext cx="3618284" cy="1345720"/>
          </a:xfrm>
          <a:noFill/>
        </p:spPr>
        <p:txBody>
          <a:bodyPr anchor="ctr">
            <a:normAutofit/>
          </a:bodyPr>
          <a:lstStyle/>
          <a:p>
            <a:r>
              <a:rPr lang="en-US" sz="2800">
                <a:solidFill>
                  <a:srgbClr val="080808"/>
                </a:solidFill>
                <a:cs typeface="Calibri Light"/>
              </a:rPr>
              <a:t>Human Rights Violations</a:t>
            </a:r>
            <a:endParaRPr lang="en-US" sz="2800">
              <a:solidFill>
                <a:srgbClr val="080808"/>
              </a:solidFill>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7420-F2F9-4071-90C3-B7011D9AAE9B}"/>
              </a:ext>
            </a:extLst>
          </p:cNvPr>
          <p:cNvSpPr>
            <a:spLocks noGrp="1"/>
          </p:cNvSpPr>
          <p:nvPr>
            <p:ph type="title"/>
          </p:nvPr>
        </p:nvSpPr>
        <p:spPr>
          <a:xfrm>
            <a:off x="413658" y="-2218"/>
            <a:ext cx="7201393" cy="1325563"/>
          </a:xfrm>
        </p:spPr>
        <p:txBody>
          <a:bodyPr vert="horz" lIns="91440" tIns="45720" rIns="91440" bIns="45720" rtlCol="0" anchor="ctr">
            <a:normAutofit/>
          </a:bodyPr>
          <a:lstStyle/>
          <a:p>
            <a:r>
              <a:rPr lang="en-US"/>
              <a:t>Background Information</a:t>
            </a:r>
          </a:p>
        </p:txBody>
      </p:sp>
      <p:sp>
        <p:nvSpPr>
          <p:cNvPr id="4" name="TextBox 3">
            <a:extLst>
              <a:ext uri="{FF2B5EF4-FFF2-40B4-BE49-F238E27FC236}">
                <a16:creationId xmlns:a16="http://schemas.microsoft.com/office/drawing/2014/main" id="{6706507F-4D65-4244-8203-A91BC36EB53F}"/>
              </a:ext>
            </a:extLst>
          </p:cNvPr>
          <p:cNvSpPr txBox="1"/>
          <p:nvPr/>
        </p:nvSpPr>
        <p:spPr>
          <a:xfrm>
            <a:off x="195943" y="1110619"/>
            <a:ext cx="6388599" cy="516117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sz="2000" dirty="0"/>
              <a:t>The government strengthened its restrictions to the rights to freedom of expression, association and peaceful assembly.  The authorities rigorously censored all media, from print media to online games.</a:t>
            </a:r>
            <a:endParaRPr lang="en-US" sz="2000">
              <a:cs typeface="Calibri"/>
            </a:endParaRPr>
          </a:p>
          <a:p>
            <a:pPr marL="285750" indent="-228600">
              <a:lnSpc>
                <a:spcPct val="90000"/>
              </a:lnSpc>
              <a:spcAft>
                <a:spcPts val="600"/>
              </a:spcAft>
              <a:buFont typeface="Arial" panose="020B0604020202020204" pitchFamily="34" charset="0"/>
              <a:buChar char="•"/>
            </a:pPr>
            <a:r>
              <a:rPr lang="en-US" sz="2000" dirty="0"/>
              <a:t>Beijing continued to tighten its grip on Christians and Muslims as China pushed ahead with the “</a:t>
            </a:r>
            <a:r>
              <a:rPr lang="en-US" sz="2000" dirty="0" err="1"/>
              <a:t>sinicization</a:t>
            </a:r>
            <a:r>
              <a:rPr lang="en-US" sz="2000" dirty="0"/>
              <a:t> of religion”, which Premier Li Keqiang reiterated at the National People's Congress in March. Many Buddhist and Taoist temples and statues, along with mosques and churches, were damaged or destroyed on the direction of the government.</a:t>
            </a:r>
            <a:endParaRPr lang="en-US" sz="2000">
              <a:cs typeface="Calibri"/>
            </a:endParaRPr>
          </a:p>
          <a:p>
            <a:pPr marL="285750" indent="-228600">
              <a:lnSpc>
                <a:spcPct val="90000"/>
              </a:lnSpc>
              <a:spcAft>
                <a:spcPts val="600"/>
              </a:spcAft>
              <a:buFont typeface="Arial" panose="020B0604020202020204" pitchFamily="34" charset="0"/>
              <a:buChar char="•"/>
            </a:pPr>
            <a:r>
              <a:rPr lang="en-US" sz="2000" dirty="0"/>
              <a:t>The authorities sustained a crackdown on dissent and independent voices. Prominent human rights lawyer Gao Zhisheng, who launched a memoir detailing his experience of enforced disappearance, torture and other ill-treatment, and illegal house arrest, was again forcibly disappeared in August 2017.</a:t>
            </a:r>
            <a:endParaRPr lang="en-US" sz="2000">
              <a:cs typeface="Calibri"/>
            </a:endParaRPr>
          </a:p>
          <a:p>
            <a:pPr marL="285750" indent="-228600">
              <a:lnSpc>
                <a:spcPct val="90000"/>
              </a:lnSpc>
              <a:spcAft>
                <a:spcPts val="600"/>
              </a:spcAft>
              <a:buFont typeface="Arial" panose="020B0604020202020204" pitchFamily="34" charset="0"/>
              <a:buChar char="•"/>
            </a:pPr>
            <a:r>
              <a:rPr lang="en-US" sz="2000" dirty="0"/>
              <a:t>China has one of the largest populations of religious prisoners, and some groups, including Uighur Muslims, face high levels of persecution</a:t>
            </a:r>
            <a:endParaRPr lang="en-US" sz="2000" dirty="0">
              <a:cs typeface="Calibri"/>
            </a:endParaRPr>
          </a:p>
          <a:p>
            <a:pPr marL="285750" indent="-228600">
              <a:lnSpc>
                <a:spcPct val="90000"/>
              </a:lnSpc>
              <a:spcAft>
                <a:spcPts val="600"/>
              </a:spcAft>
              <a:buFont typeface="Arial" panose="020B0604020202020204" pitchFamily="34" charset="0"/>
              <a:buChar char="•"/>
            </a:pPr>
            <a:endParaRPr lang="en-US" sz="1300"/>
          </a:p>
        </p:txBody>
      </p:sp>
      <p:sp>
        <p:nvSpPr>
          <p:cNvPr id="40" name="Freeform: Shape 3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 whiteboard&#10;&#10;Description automatically generated">
            <a:extLst>
              <a:ext uri="{FF2B5EF4-FFF2-40B4-BE49-F238E27FC236}">
                <a16:creationId xmlns:a16="http://schemas.microsoft.com/office/drawing/2014/main" id="{C5831B44-AD5A-4AA1-B805-E345514AC680}"/>
              </a:ext>
            </a:extLst>
          </p:cNvPr>
          <p:cNvPicPr>
            <a:picLocks noChangeAspect="1"/>
          </p:cNvPicPr>
          <p:nvPr/>
        </p:nvPicPr>
        <p:blipFill rotWithShape="1">
          <a:blip r:embed="rId2"/>
          <a:srcRect l="13545" r="22221"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TextBox 2">
            <a:extLst>
              <a:ext uri="{FF2B5EF4-FFF2-40B4-BE49-F238E27FC236}">
                <a16:creationId xmlns:a16="http://schemas.microsoft.com/office/drawing/2014/main" id="{02541E0F-AA61-4904-B3F7-A6F9E8974558}"/>
              </a:ext>
            </a:extLst>
          </p:cNvPr>
          <p:cNvSpPr txBox="1"/>
          <p:nvPr/>
        </p:nvSpPr>
        <p:spPr>
          <a:xfrm>
            <a:off x="972458" y="1509487"/>
            <a:ext cx="66402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endParaRPr lang="en-US" dirty="0">
              <a:cs typeface="Calibri"/>
            </a:endParaRPr>
          </a:p>
        </p:txBody>
      </p:sp>
    </p:spTree>
    <p:extLst>
      <p:ext uri="{BB962C8B-B14F-4D97-AF65-F5344CB8AC3E}">
        <p14:creationId xmlns:p14="http://schemas.microsoft.com/office/powerpoint/2010/main" val="21146165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8FD5-9BAB-46AE-9CDE-D17AEDB0D0B7}"/>
              </a:ext>
            </a:extLst>
          </p:cNvPr>
          <p:cNvSpPr>
            <a:spLocks noGrp="1"/>
          </p:cNvSpPr>
          <p:nvPr>
            <p:ph type="title"/>
          </p:nvPr>
        </p:nvSpPr>
        <p:spPr>
          <a:xfrm>
            <a:off x="6940295" y="1396289"/>
            <a:ext cx="4668257" cy="1325563"/>
          </a:xfrm>
        </p:spPr>
        <p:txBody>
          <a:bodyPr>
            <a:normAutofit/>
          </a:bodyPr>
          <a:lstStyle/>
          <a:p>
            <a:r>
              <a:rPr lang="en-US">
                <a:latin typeface="Angsana New"/>
                <a:cs typeface="Angsana New"/>
              </a:rPr>
              <a:t>Examples of human rights violations</a:t>
            </a:r>
            <a:endParaRPr lang="en-US"/>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close up of a logo&#10;&#10;Description automatically generated">
            <a:extLst>
              <a:ext uri="{FF2B5EF4-FFF2-40B4-BE49-F238E27FC236}">
                <a16:creationId xmlns:a16="http://schemas.microsoft.com/office/drawing/2014/main" id="{F1C58C29-5620-4FBC-84FE-328733BE2996}"/>
              </a:ext>
            </a:extLst>
          </p:cNvPr>
          <p:cNvPicPr>
            <a:picLocks noChangeAspect="1"/>
          </p:cNvPicPr>
          <p:nvPr/>
        </p:nvPicPr>
        <p:blipFill rotWithShape="1">
          <a:blip r:embed="rId2"/>
          <a:srcRect l="13332" r="13167" b="-1"/>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4" descr="A picture containing person, indoor, child, table&#10;&#10;Description automatically generated">
            <a:extLst>
              <a:ext uri="{FF2B5EF4-FFF2-40B4-BE49-F238E27FC236}">
                <a16:creationId xmlns:a16="http://schemas.microsoft.com/office/drawing/2014/main" id="{DD55BEDA-C068-4ACA-8518-D3F3080E35E6}"/>
              </a:ext>
            </a:extLst>
          </p:cNvPr>
          <p:cNvPicPr>
            <a:picLocks noChangeAspect="1"/>
          </p:cNvPicPr>
          <p:nvPr/>
        </p:nvPicPr>
        <p:blipFill rotWithShape="1">
          <a:blip r:embed="rId3"/>
          <a:srcRect l="16438" r="1319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5" descr="A picture containing graphical user interface&#10;&#10;Description automatically generated">
            <a:extLst>
              <a:ext uri="{FF2B5EF4-FFF2-40B4-BE49-F238E27FC236}">
                <a16:creationId xmlns:a16="http://schemas.microsoft.com/office/drawing/2014/main" id="{58AE5911-1BD9-48EA-8B98-8C7B8430BC85}"/>
              </a:ext>
            </a:extLst>
          </p:cNvPr>
          <p:cNvPicPr>
            <a:picLocks noChangeAspect="1"/>
          </p:cNvPicPr>
          <p:nvPr/>
        </p:nvPicPr>
        <p:blipFill rotWithShape="1">
          <a:blip r:embed="rId4"/>
          <a:srcRect l="10103" r="17839"/>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8F2BB35C-71CE-4757-A2EA-4442925DF0C9}"/>
              </a:ext>
            </a:extLst>
          </p:cNvPr>
          <p:cNvSpPr>
            <a:spLocks noGrp="1"/>
          </p:cNvSpPr>
          <p:nvPr>
            <p:ph idx="1"/>
          </p:nvPr>
        </p:nvSpPr>
        <p:spPr>
          <a:xfrm>
            <a:off x="6940296" y="2871982"/>
            <a:ext cx="4668256" cy="3181684"/>
          </a:xfrm>
        </p:spPr>
        <p:txBody>
          <a:bodyPr vert="horz" lIns="91440" tIns="45720" rIns="91440" bIns="45720" rtlCol="0" anchor="t">
            <a:normAutofit/>
          </a:bodyPr>
          <a:lstStyle/>
          <a:p>
            <a:r>
              <a:rPr lang="en-US" sz="1800">
                <a:latin typeface="Angsana New"/>
                <a:ea typeface="+mn-lt"/>
                <a:cs typeface="+mn-lt"/>
              </a:rPr>
              <a:t>KYE factory in south China, hires hundreds to thousands working students whose age ranges from 16 to 17 years old.</a:t>
            </a:r>
          </a:p>
          <a:p>
            <a:r>
              <a:rPr lang="en-US" sz="1800">
                <a:latin typeface="Angsana New"/>
                <a:cs typeface="Calibri"/>
              </a:rPr>
              <a:t>No freedom of press/religion</a:t>
            </a:r>
          </a:p>
          <a:p>
            <a:r>
              <a:rPr lang="en-US" sz="1800">
                <a:latin typeface="Angsana New"/>
                <a:cs typeface="Calibri"/>
              </a:rPr>
              <a:t>Religious persecution</a:t>
            </a:r>
          </a:p>
          <a:p>
            <a:r>
              <a:rPr lang="en-US" sz="1800">
                <a:latin typeface="Angsana New"/>
                <a:ea typeface="+mn-lt"/>
                <a:cs typeface="+mn-lt"/>
              </a:rPr>
              <a:t>China’s “One child policy” </a:t>
            </a:r>
            <a:endParaRPr lang="en-US" sz="1800">
              <a:latin typeface="Angsana New"/>
              <a:cs typeface="Calibri"/>
            </a:endParaRPr>
          </a:p>
          <a:p>
            <a:endParaRPr lang="en-US" sz="1800">
              <a:latin typeface="Angsana New"/>
              <a:cs typeface="Calibri"/>
            </a:endParaRPr>
          </a:p>
          <a:p>
            <a:endParaRPr lang="en-US" sz="1800">
              <a:latin typeface="Angsana New"/>
              <a:cs typeface="Calibri"/>
            </a:endParaRPr>
          </a:p>
        </p:txBody>
      </p:sp>
    </p:spTree>
    <p:extLst>
      <p:ext uri="{BB962C8B-B14F-4D97-AF65-F5344CB8AC3E}">
        <p14:creationId xmlns:p14="http://schemas.microsoft.com/office/powerpoint/2010/main" val="9266871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7890-B183-4C3C-B460-7007F1C3D2BA}"/>
              </a:ext>
            </a:extLst>
          </p:cNvPr>
          <p:cNvSpPr>
            <a:spLocks noGrp="1"/>
          </p:cNvSpPr>
          <p:nvPr>
            <p:ph type="title"/>
          </p:nvPr>
        </p:nvSpPr>
        <p:spPr>
          <a:xfrm>
            <a:off x="6745026" y="534248"/>
            <a:ext cx="4888306" cy="1325563"/>
          </a:xfrm>
        </p:spPr>
        <p:txBody>
          <a:bodyPr>
            <a:normAutofit/>
          </a:bodyPr>
          <a:lstStyle/>
          <a:p>
            <a:r>
              <a:rPr lang="en-US" sz="5400" dirty="0">
                <a:latin typeface="Angsana New"/>
                <a:cs typeface="Calibri Light"/>
              </a:rPr>
              <a:t>Essay</a:t>
            </a:r>
            <a:endParaRPr lang="en-US" sz="5400" dirty="0"/>
          </a:p>
        </p:txBody>
      </p:sp>
      <p:sp>
        <p:nvSpPr>
          <p:cNvPr id="10" name="Freeform: Shape 9">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erson standing in front of a building&#10;&#10;Description automatically generated">
            <a:extLst>
              <a:ext uri="{FF2B5EF4-FFF2-40B4-BE49-F238E27FC236}">
                <a16:creationId xmlns:a16="http://schemas.microsoft.com/office/drawing/2014/main" id="{ED9ACA5A-874F-43A1-94C6-06F36B4DDCC1}"/>
              </a:ext>
            </a:extLst>
          </p:cNvPr>
          <p:cNvPicPr>
            <a:picLocks noChangeAspect="1"/>
          </p:cNvPicPr>
          <p:nvPr/>
        </p:nvPicPr>
        <p:blipFill rotWithShape="1">
          <a:blip r:embed="rId2"/>
          <a:srcRect r="23200" b="2"/>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Content Placeholder 2">
            <a:extLst>
              <a:ext uri="{FF2B5EF4-FFF2-40B4-BE49-F238E27FC236}">
                <a16:creationId xmlns:a16="http://schemas.microsoft.com/office/drawing/2014/main" id="{2778F3FD-E127-4708-A5C8-BB56DDB48AB1}"/>
              </a:ext>
            </a:extLst>
          </p:cNvPr>
          <p:cNvSpPr>
            <a:spLocks noGrp="1"/>
          </p:cNvSpPr>
          <p:nvPr>
            <p:ph idx="1"/>
          </p:nvPr>
        </p:nvSpPr>
        <p:spPr>
          <a:xfrm>
            <a:off x="6865256" y="1792227"/>
            <a:ext cx="4884189" cy="2438869"/>
          </a:xfrm>
        </p:spPr>
        <p:txBody>
          <a:bodyPr vert="horz" lIns="91440" tIns="45720" rIns="91440" bIns="45720" rtlCol="0" anchor="t">
            <a:noAutofit/>
          </a:bodyPr>
          <a:lstStyle/>
          <a:p>
            <a:r>
              <a:rPr lang="en-US" sz="2000" dirty="0">
                <a:cs typeface="Calibri"/>
              </a:rPr>
              <a:t>China must be held accountable for their actions because they have been exploiting their power which is supposed to be used to help their citizens.</a:t>
            </a:r>
          </a:p>
          <a:p>
            <a:r>
              <a:rPr lang="en-US" sz="2000" dirty="0">
                <a:cs typeface="Calibri"/>
              </a:rPr>
              <a:t>Human rights are basic rights that we have been given at birth</a:t>
            </a:r>
          </a:p>
          <a:p>
            <a:r>
              <a:rPr lang="en-US" sz="2000" dirty="0">
                <a:ea typeface="+mn-lt"/>
                <a:cs typeface="+mn-lt"/>
              </a:rPr>
              <a:t>Many people have decided to show support through social protest, calling out government officials and by bringing awareness through social media platforms.</a:t>
            </a:r>
          </a:p>
          <a:p>
            <a:endParaRPr lang="en-US" sz="1500">
              <a:cs typeface="Calibri"/>
            </a:endParaRPr>
          </a:p>
          <a:p>
            <a:endParaRPr lang="en-US" sz="1500">
              <a:cs typeface="Calibri"/>
            </a:endParaRPr>
          </a:p>
        </p:txBody>
      </p:sp>
      <p:pic>
        <p:nvPicPr>
          <p:cNvPr id="5" name="Picture 5" descr="A group of people around each other&#10;&#10;Description automatically generated">
            <a:extLst>
              <a:ext uri="{FF2B5EF4-FFF2-40B4-BE49-F238E27FC236}">
                <a16:creationId xmlns:a16="http://schemas.microsoft.com/office/drawing/2014/main" id="{812B28E1-1B9E-4520-B421-D1D165B47A8E}"/>
              </a:ext>
            </a:extLst>
          </p:cNvPr>
          <p:cNvPicPr>
            <a:picLocks noChangeAspect="1"/>
          </p:cNvPicPr>
          <p:nvPr/>
        </p:nvPicPr>
        <p:blipFill rotWithShape="1">
          <a:blip r:embed="rId3"/>
          <a:srcRect t="16209" b="236"/>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Tree>
    <p:extLst>
      <p:ext uri="{BB962C8B-B14F-4D97-AF65-F5344CB8AC3E}">
        <p14:creationId xmlns:p14="http://schemas.microsoft.com/office/powerpoint/2010/main" val="25062784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E8E6-F4D3-4626-8DA4-A2CFB24BCD57}"/>
              </a:ext>
            </a:extLst>
          </p:cNvPr>
          <p:cNvSpPr>
            <a:spLocks noGrp="1"/>
          </p:cNvSpPr>
          <p:nvPr>
            <p:ph type="title"/>
          </p:nvPr>
        </p:nvSpPr>
        <p:spPr>
          <a:xfrm>
            <a:off x="793841" y="481889"/>
            <a:ext cx="6387102" cy="1325563"/>
          </a:xfrm>
        </p:spPr>
        <p:txBody>
          <a:bodyPr>
            <a:normAutofit/>
          </a:bodyPr>
          <a:lstStyle/>
          <a:p>
            <a:r>
              <a:rPr lang="en-US" dirty="0">
                <a:latin typeface="Angsana New"/>
                <a:cs typeface="Calibri Light"/>
              </a:rPr>
              <a:t>Essay</a:t>
            </a:r>
            <a:endParaRPr lang="en-US" dirty="0">
              <a:latin typeface="Angsana New"/>
            </a:endParaRPr>
          </a:p>
        </p:txBody>
      </p:sp>
      <p:sp>
        <p:nvSpPr>
          <p:cNvPr id="3" name="Content Placeholder 2">
            <a:extLst>
              <a:ext uri="{FF2B5EF4-FFF2-40B4-BE49-F238E27FC236}">
                <a16:creationId xmlns:a16="http://schemas.microsoft.com/office/drawing/2014/main" id="{A7DC123E-D42B-47DD-90BD-89556E764C8E}"/>
              </a:ext>
            </a:extLst>
          </p:cNvPr>
          <p:cNvSpPr>
            <a:spLocks noGrp="1"/>
          </p:cNvSpPr>
          <p:nvPr>
            <p:ph idx="1"/>
          </p:nvPr>
        </p:nvSpPr>
        <p:spPr>
          <a:xfrm>
            <a:off x="791028" y="1623753"/>
            <a:ext cx="6382657" cy="3181684"/>
          </a:xfrm>
        </p:spPr>
        <p:txBody>
          <a:bodyPr vert="horz" lIns="91440" tIns="45720" rIns="91440" bIns="45720" rtlCol="0" anchor="t">
            <a:noAutofit/>
          </a:bodyPr>
          <a:lstStyle/>
          <a:p>
            <a:r>
              <a:rPr lang="en-US" sz="2400" dirty="0">
                <a:latin typeface="Angsana New"/>
                <a:cs typeface="Calibri"/>
              </a:rPr>
              <a:t>China uses the fact that they are a mass producer as a tactic to keep others quite</a:t>
            </a:r>
          </a:p>
          <a:p>
            <a:r>
              <a:rPr lang="en-US" sz="2400" dirty="0">
                <a:latin typeface="Angsana New"/>
                <a:ea typeface="+mn-lt"/>
                <a:cs typeface="+mn-lt"/>
              </a:rPr>
              <a:t>Chinese Communism Party abuses its power to exploit human rights of Chinese citizens through many ways such as death penalties, no freedom of speech, association, and religion, unlawful detention, physical torturing, harsh treatments on national minority and etc. </a:t>
            </a:r>
          </a:p>
          <a:p>
            <a:r>
              <a:rPr lang="en-US" sz="2400" dirty="0">
                <a:latin typeface="Angsana New"/>
                <a:ea typeface="+mn-lt"/>
                <a:cs typeface="+mn-lt"/>
              </a:rPr>
              <a:t>Majority of the local and international corporations enter China due to its low manufacturing cost. The low cost of labor has been a great consideration for business owners who need intensive manufacturing procedures to accomplish. Investments from foreign companies have been around in China since the mid 80’s. Investing in China has been a form of mutualism for both the nation and the foreign depositors. Investments contribute to the development of the industry and infrastructures in the country</a:t>
            </a:r>
            <a:endParaRPr lang="en-US" sz="2400" dirty="0">
              <a:latin typeface="Angsana New"/>
              <a:cs typeface="Calibri"/>
            </a:endParaRPr>
          </a:p>
        </p:txBody>
      </p:sp>
      <p:sp>
        <p:nvSpPr>
          <p:cNvPr id="10" name="Freeform: Shape 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drawing&#10;&#10;Description automatically generated">
            <a:extLst>
              <a:ext uri="{FF2B5EF4-FFF2-40B4-BE49-F238E27FC236}">
                <a16:creationId xmlns:a16="http://schemas.microsoft.com/office/drawing/2014/main" id="{FACE0256-E3C5-4430-B3BA-CA9703C66301}"/>
              </a:ext>
            </a:extLst>
          </p:cNvPr>
          <p:cNvPicPr>
            <a:picLocks noChangeAspect="1"/>
          </p:cNvPicPr>
          <p:nvPr/>
        </p:nvPicPr>
        <p:blipFill rotWithShape="1">
          <a:blip r:embed="rId2"/>
          <a:srcRect l="11677" r="8986"/>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2" name="Freeform: Shape 1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shape&#10;&#10;Description automatically generated">
            <a:extLst>
              <a:ext uri="{FF2B5EF4-FFF2-40B4-BE49-F238E27FC236}">
                <a16:creationId xmlns:a16="http://schemas.microsoft.com/office/drawing/2014/main" id="{ABB9B969-8038-4A16-B2EA-53D4A2F5C48B}"/>
              </a:ext>
            </a:extLst>
          </p:cNvPr>
          <p:cNvPicPr>
            <a:picLocks noChangeAspect="1"/>
          </p:cNvPicPr>
          <p:nvPr/>
        </p:nvPicPr>
        <p:blipFill rotWithShape="1">
          <a:blip r:embed="rId3"/>
          <a:srcRect l="15916" r="1764" b="-5"/>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5386728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6640-B1C1-43CC-9EC7-5B61BAB8E8DC}"/>
              </a:ext>
            </a:extLst>
          </p:cNvPr>
          <p:cNvSpPr>
            <a:spLocks noGrp="1"/>
          </p:cNvSpPr>
          <p:nvPr>
            <p:ph type="title"/>
          </p:nvPr>
        </p:nvSpPr>
        <p:spPr>
          <a:xfrm>
            <a:off x="762001" y="803325"/>
            <a:ext cx="5314536" cy="1325563"/>
          </a:xfrm>
        </p:spPr>
        <p:txBody>
          <a:bodyPr>
            <a:normAutofit/>
          </a:bodyPr>
          <a:lstStyle/>
          <a:p>
            <a:r>
              <a:rPr lang="en-US" dirty="0">
                <a:latin typeface="Angsana New"/>
                <a:cs typeface="Calibri Light"/>
              </a:rPr>
              <a:t>Essay</a:t>
            </a:r>
            <a:endParaRPr lang="en-US" dirty="0">
              <a:latin typeface="Angsana New"/>
            </a:endParaRPr>
          </a:p>
        </p:txBody>
      </p:sp>
      <p:sp>
        <p:nvSpPr>
          <p:cNvPr id="3" name="Content Placeholder 2">
            <a:extLst>
              <a:ext uri="{FF2B5EF4-FFF2-40B4-BE49-F238E27FC236}">
                <a16:creationId xmlns:a16="http://schemas.microsoft.com/office/drawing/2014/main" id="{6564F0E5-6E46-4B51-907A-7891D62EC045}"/>
              </a:ext>
            </a:extLst>
          </p:cNvPr>
          <p:cNvSpPr>
            <a:spLocks noGrp="1"/>
          </p:cNvSpPr>
          <p:nvPr>
            <p:ph idx="1"/>
          </p:nvPr>
        </p:nvSpPr>
        <p:spPr>
          <a:xfrm>
            <a:off x="762000" y="2279018"/>
            <a:ext cx="5314543" cy="3375920"/>
          </a:xfrm>
        </p:spPr>
        <p:txBody>
          <a:bodyPr vert="horz" lIns="91440" tIns="45720" rIns="91440" bIns="45720" rtlCol="0" anchor="t">
            <a:normAutofit/>
          </a:bodyPr>
          <a:lstStyle/>
          <a:p>
            <a:pPr lvl="2"/>
            <a:r>
              <a:rPr lang="en-US" sz="2400" dirty="0">
                <a:ea typeface="+mn-lt"/>
                <a:cs typeface="+mn-lt"/>
              </a:rPr>
              <a:t>Some legislators include the prohibition of high Chinese government officials to come to the United States.</a:t>
            </a:r>
          </a:p>
          <a:p>
            <a:pPr lvl="2"/>
            <a:r>
              <a:rPr lang="en-US" sz="2400" dirty="0">
                <a:ea typeface="+mn-lt"/>
                <a:cs typeface="+mn-lt"/>
              </a:rPr>
              <a:t> Trade restrictions on certain goods, and less money to be given as foreign aid to China are a probable solution.</a:t>
            </a:r>
          </a:p>
          <a:p>
            <a:pPr lvl="2"/>
            <a:r>
              <a:rPr lang="en-US" sz="2400" dirty="0">
                <a:cs typeface="Calibri"/>
              </a:rPr>
              <a:t>Boycotting the products</a:t>
            </a:r>
          </a:p>
          <a:p>
            <a:endParaRPr lang="en-US" sz="1800">
              <a:cs typeface="Calibri"/>
            </a:endParaRP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diagram&#10;&#10;Description automatically generated">
            <a:extLst>
              <a:ext uri="{FF2B5EF4-FFF2-40B4-BE49-F238E27FC236}">
                <a16:creationId xmlns:a16="http://schemas.microsoft.com/office/drawing/2014/main" id="{E09DA1CA-EF61-449C-B08B-C65789D3E218}"/>
              </a:ext>
            </a:extLst>
          </p:cNvPr>
          <p:cNvPicPr>
            <a:picLocks noChangeAspect="1"/>
          </p:cNvPicPr>
          <p:nvPr/>
        </p:nvPicPr>
        <p:blipFill rotWithShape="1">
          <a:blip r:embed="rId2"/>
          <a:srcRect l="6802" r="29159" b="-1"/>
          <a:stretch/>
        </p:blipFill>
        <p:spPr>
          <a:xfrm>
            <a:off x="6750141" y="87084"/>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98690573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FFE52-4889-4585-8327-B393B7567A24}"/>
              </a:ext>
            </a:extLst>
          </p:cNvPr>
          <p:cNvSpPr>
            <a:spLocks noGrp="1"/>
          </p:cNvSpPr>
          <p:nvPr>
            <p:ph type="title"/>
          </p:nvPr>
        </p:nvSpPr>
        <p:spPr>
          <a:xfrm>
            <a:off x="2311147" y="53703"/>
            <a:ext cx="7569706" cy="1288238"/>
          </a:xfrm>
        </p:spPr>
        <p:txBody>
          <a:bodyPr anchor="ctr">
            <a:normAutofit/>
          </a:bodyPr>
          <a:lstStyle/>
          <a:p>
            <a:pPr algn="ctr"/>
            <a:r>
              <a:rPr lang="en-US" dirty="0">
                <a:cs typeface="Calibri Light"/>
              </a:rPr>
              <a:t>Work cited</a:t>
            </a:r>
            <a:endParaRPr lang="en-US"/>
          </a:p>
        </p:txBody>
      </p:sp>
      <p:sp>
        <p:nvSpPr>
          <p:cNvPr id="3" name="Content Placeholder 2">
            <a:extLst>
              <a:ext uri="{FF2B5EF4-FFF2-40B4-BE49-F238E27FC236}">
                <a16:creationId xmlns:a16="http://schemas.microsoft.com/office/drawing/2014/main" id="{446DF90E-76E7-4205-BEF6-CA13B9E5B622}"/>
              </a:ext>
            </a:extLst>
          </p:cNvPr>
          <p:cNvSpPr>
            <a:spLocks noGrp="1"/>
          </p:cNvSpPr>
          <p:nvPr>
            <p:ph idx="1"/>
          </p:nvPr>
        </p:nvSpPr>
        <p:spPr>
          <a:xfrm>
            <a:off x="2426826" y="839216"/>
            <a:ext cx="7860863" cy="5853684"/>
          </a:xfrm>
        </p:spPr>
        <p:txBody>
          <a:bodyPr vert="horz" lIns="91440" tIns="45720" rIns="91440" bIns="45720" rtlCol="0" anchor="t">
            <a:noAutofit/>
          </a:bodyPr>
          <a:lstStyle/>
          <a:p>
            <a:endParaRPr lang="en-US" sz="2400"/>
          </a:p>
          <a:p>
            <a:r>
              <a:rPr lang="en-US" sz="1800" dirty="0">
                <a:latin typeface="Agency FB"/>
                <a:ea typeface="+mn-lt"/>
                <a:cs typeface="+mn-lt"/>
              </a:rPr>
              <a:t>China: Backlash Against Increasing Repression.” </a:t>
            </a:r>
            <a:r>
              <a:rPr lang="en-US" sz="1800" i="1" dirty="0">
                <a:latin typeface="Agency FB"/>
                <a:ea typeface="+mn-lt"/>
                <a:cs typeface="+mn-lt"/>
              </a:rPr>
              <a:t>Human Rights Watch</a:t>
            </a:r>
            <a:r>
              <a:rPr lang="en-US" sz="1800" dirty="0">
                <a:latin typeface="Agency FB"/>
                <a:ea typeface="+mn-lt"/>
                <a:cs typeface="+mn-lt"/>
              </a:rPr>
              <a:t>, 28 Oct. 2020, </a:t>
            </a:r>
            <a:r>
              <a:rPr lang="en-US" sz="1800" u="sng" dirty="0">
                <a:latin typeface="Agency FB"/>
                <a:ea typeface="+mn-lt"/>
                <a:cs typeface="+mn-lt"/>
                <a:hlinkClick r:id="rId2"/>
              </a:rPr>
              <a:t>www.hrw.org/news/2020/01/14/china-backlash-against-increasing-repression</a:t>
            </a:r>
            <a:r>
              <a:rPr lang="en-US" sz="1800" dirty="0">
                <a:latin typeface="Agency FB"/>
                <a:ea typeface="+mn-lt"/>
                <a:cs typeface="+mn-lt"/>
              </a:rPr>
              <a:t>.</a:t>
            </a:r>
          </a:p>
          <a:p>
            <a:endParaRPr lang="en-US" sz="1800" dirty="0">
              <a:latin typeface="Agency FB"/>
              <a:ea typeface="+mn-lt"/>
              <a:cs typeface="+mn-lt"/>
            </a:endParaRPr>
          </a:p>
          <a:p>
            <a:r>
              <a:rPr lang="en-US" sz="1800" dirty="0">
                <a:latin typeface="Agency FB"/>
                <a:ea typeface="+mn-lt"/>
                <a:cs typeface="+mn-lt"/>
              </a:rPr>
              <a:t>Crowley, Michael. “Trump Says He Avoided Punishing China Over Uighur Camps to Protect Trade Talks.” </a:t>
            </a:r>
            <a:r>
              <a:rPr lang="en-US" sz="1800" i="1" dirty="0">
                <a:latin typeface="Agency FB"/>
                <a:ea typeface="+mn-lt"/>
                <a:cs typeface="+mn-lt"/>
              </a:rPr>
              <a:t>The New York Times</a:t>
            </a:r>
            <a:r>
              <a:rPr lang="en-US" sz="1800" dirty="0">
                <a:latin typeface="Agency FB"/>
                <a:ea typeface="+mn-lt"/>
                <a:cs typeface="+mn-lt"/>
              </a:rPr>
              <a:t>, The New York Times, 22 June 2020.Digital.       </a:t>
            </a:r>
            <a:r>
              <a:rPr lang="en-US" sz="1800" u="sng" dirty="0">
                <a:latin typeface="Agency FB"/>
                <a:ea typeface="+mn-lt"/>
                <a:cs typeface="+mn-lt"/>
                <a:hlinkClick r:id="rId3"/>
              </a:rPr>
              <a:t>www.nytimes.com/2020/06/21/us/politics/trump-uighurs-china-trade.html</a:t>
            </a:r>
            <a:r>
              <a:rPr lang="en-US" sz="1800" dirty="0">
                <a:latin typeface="Agency FB"/>
                <a:ea typeface="+mn-lt"/>
                <a:cs typeface="+mn-lt"/>
              </a:rPr>
              <a:t>.</a:t>
            </a:r>
          </a:p>
          <a:p>
            <a:endParaRPr lang="en-US" sz="1800" dirty="0">
              <a:latin typeface="Agency FB"/>
              <a:ea typeface="+mn-lt"/>
              <a:cs typeface="+mn-lt"/>
            </a:endParaRPr>
          </a:p>
          <a:p>
            <a:r>
              <a:rPr lang="en-US" sz="1800" dirty="0" err="1">
                <a:latin typeface="Agency FB"/>
                <a:ea typeface="+mn-lt"/>
                <a:cs typeface="+mn-lt"/>
              </a:rPr>
              <a:t>Haenle</a:t>
            </a:r>
            <a:r>
              <a:rPr lang="en-US" sz="1800" dirty="0">
                <a:latin typeface="Agency FB"/>
                <a:ea typeface="+mn-lt"/>
                <a:cs typeface="+mn-lt"/>
              </a:rPr>
              <a:t>, Paul, and Lucas </a:t>
            </a:r>
            <a:r>
              <a:rPr lang="en-US" sz="1800" dirty="0" err="1">
                <a:latin typeface="Agency FB"/>
                <a:ea typeface="+mn-lt"/>
                <a:cs typeface="+mn-lt"/>
              </a:rPr>
              <a:t>Tcheyan</a:t>
            </a:r>
            <a:r>
              <a:rPr lang="en-US" sz="1800" dirty="0">
                <a:latin typeface="Agency FB"/>
                <a:ea typeface="+mn-lt"/>
                <a:cs typeface="+mn-lt"/>
              </a:rPr>
              <a:t>. “How the World Is Responding to a Changing China.” </a:t>
            </a:r>
            <a:r>
              <a:rPr lang="en-US" sz="1800" i="1" dirty="0">
                <a:latin typeface="Agency FB"/>
                <a:ea typeface="+mn-lt"/>
                <a:cs typeface="+mn-lt"/>
              </a:rPr>
              <a:t>Carnegie Endowment for International Peace</a:t>
            </a:r>
            <a:r>
              <a:rPr lang="en-US" sz="1800" dirty="0">
                <a:latin typeface="Agency FB"/>
                <a:ea typeface="+mn-lt"/>
                <a:cs typeface="+mn-lt"/>
              </a:rPr>
              <a:t>, 10 June 2020.Digital. carnegieendowment.org/2020/06/10/how-world-is-responding-to-changing-china-pub-82039.</a:t>
            </a:r>
          </a:p>
          <a:p>
            <a:endParaRPr lang="en-US" sz="1800" dirty="0">
              <a:latin typeface="Agency FB"/>
              <a:ea typeface="+mn-lt"/>
              <a:cs typeface="+mn-lt"/>
            </a:endParaRPr>
          </a:p>
          <a:p>
            <a:r>
              <a:rPr lang="en-US" sz="1800" dirty="0">
                <a:latin typeface="Agency FB"/>
                <a:ea typeface="+mn-lt"/>
                <a:cs typeface="+mn-lt"/>
              </a:rPr>
              <a:t>Loya, Luis, and Doug McLeod. “Social Protest.” </a:t>
            </a:r>
            <a:r>
              <a:rPr lang="en-US" sz="1800" i="1" dirty="0">
                <a:latin typeface="Agency FB"/>
                <a:ea typeface="+mn-lt"/>
                <a:cs typeface="+mn-lt"/>
              </a:rPr>
              <a:t>Obo</a:t>
            </a:r>
            <a:r>
              <a:rPr lang="en-US" sz="1800" dirty="0">
                <a:latin typeface="Agency FB"/>
                <a:ea typeface="+mn-lt"/>
                <a:cs typeface="+mn-lt"/>
              </a:rPr>
              <a:t>, Oxford Bibliographies, 2019. Digital.   </a:t>
            </a:r>
            <a:r>
              <a:rPr lang="en-US" sz="1800" u="sng" dirty="0">
                <a:latin typeface="Agency FB"/>
                <a:ea typeface="+mn-lt"/>
                <a:cs typeface="+mn-lt"/>
                <a:hlinkClick r:id="rId4"/>
              </a:rPr>
              <a:t>www.oxfordbibliographies.com/view/document/obo-9780199756841/obo-9780199756841-0005.xml</a:t>
            </a:r>
            <a:r>
              <a:rPr lang="en-US" sz="1800" dirty="0">
                <a:latin typeface="Agency FB"/>
                <a:ea typeface="+mn-lt"/>
                <a:cs typeface="+mn-lt"/>
              </a:rPr>
              <a:t>.</a:t>
            </a:r>
          </a:p>
          <a:p>
            <a:endParaRPr lang="en-US" sz="1800" dirty="0">
              <a:latin typeface="Agency FB"/>
              <a:ea typeface="+mn-lt"/>
              <a:cs typeface="+mn-lt"/>
            </a:endParaRPr>
          </a:p>
          <a:p>
            <a:r>
              <a:rPr lang="en-US" sz="1800" dirty="0">
                <a:latin typeface="Agency FB"/>
                <a:ea typeface="+mn-lt"/>
                <a:cs typeface="+mn-lt"/>
              </a:rPr>
              <a:t>Tĩnh Lê, Trung. “Sign the Petition.” </a:t>
            </a:r>
            <a:r>
              <a:rPr lang="en-US" sz="1800" i="1" dirty="0">
                <a:latin typeface="Agency FB"/>
                <a:ea typeface="+mn-lt"/>
                <a:cs typeface="+mn-lt"/>
              </a:rPr>
              <a:t>Change.org</a:t>
            </a:r>
            <a:r>
              <a:rPr lang="en-US" sz="1800" dirty="0">
                <a:latin typeface="Agency FB"/>
                <a:ea typeface="+mn-lt"/>
                <a:cs typeface="+mn-lt"/>
              </a:rPr>
              <a:t>, </a:t>
            </a:r>
            <a:r>
              <a:rPr lang="en-US" sz="1800" u="sng" dirty="0">
                <a:latin typeface="Agency FB"/>
                <a:ea typeface="+mn-lt"/>
                <a:cs typeface="+mn-lt"/>
                <a:hlinkClick r:id="rId5"/>
              </a:rPr>
              <a:t>www.change.org/p/general-secretary-of-the-united-nations-and-world-leaders-remove-china-from-un-security-council-permanent-members</a:t>
            </a:r>
            <a:r>
              <a:rPr lang="en-US" sz="1800" dirty="0">
                <a:latin typeface="Agency FB"/>
                <a:ea typeface="+mn-lt"/>
                <a:cs typeface="+mn-lt"/>
              </a:rPr>
              <a:t>.</a:t>
            </a:r>
          </a:p>
          <a:p>
            <a:endParaRPr lang="en-US" sz="1800" dirty="0">
              <a:latin typeface="Agency FB"/>
              <a:cs typeface="Calibri"/>
            </a:endParaRPr>
          </a:p>
        </p:txBody>
      </p:sp>
    </p:spTree>
    <p:extLst>
      <p:ext uri="{BB962C8B-B14F-4D97-AF65-F5344CB8AC3E}">
        <p14:creationId xmlns:p14="http://schemas.microsoft.com/office/powerpoint/2010/main" val="40105730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EADA48-C969-431E-9FCE-23A32B8C78B0}"/>
              </a:ext>
            </a:extLst>
          </p:cNvPr>
          <p:cNvSpPr>
            <a:spLocks noGrp="1"/>
          </p:cNvSpPr>
          <p:nvPr>
            <p:ph type="title"/>
          </p:nvPr>
        </p:nvSpPr>
        <p:spPr>
          <a:xfrm>
            <a:off x="2311147" y="365760"/>
            <a:ext cx="7569706" cy="1288238"/>
          </a:xfrm>
        </p:spPr>
        <p:txBody>
          <a:bodyPr anchor="ctr">
            <a:normAutofit/>
          </a:bodyPr>
          <a:lstStyle/>
          <a:p>
            <a:pPr algn="ctr"/>
            <a:r>
              <a:rPr lang="en-US" sz="4100">
                <a:cs typeface="Calibri Light"/>
              </a:rPr>
              <a:t>Work cited</a:t>
            </a:r>
            <a:br>
              <a:rPr lang="en-US" sz="4100">
                <a:cs typeface="Calibri Light"/>
              </a:rPr>
            </a:br>
            <a:endParaRPr lang="en-US" sz="4100"/>
          </a:p>
        </p:txBody>
      </p:sp>
      <p:sp>
        <p:nvSpPr>
          <p:cNvPr id="3" name="Content Placeholder 2">
            <a:extLst>
              <a:ext uri="{FF2B5EF4-FFF2-40B4-BE49-F238E27FC236}">
                <a16:creationId xmlns:a16="http://schemas.microsoft.com/office/drawing/2014/main" id="{F762A831-3F4F-4E90-B45F-94802E7DC850}"/>
              </a:ext>
            </a:extLst>
          </p:cNvPr>
          <p:cNvSpPr>
            <a:spLocks noGrp="1"/>
          </p:cNvSpPr>
          <p:nvPr>
            <p:ph idx="1"/>
          </p:nvPr>
        </p:nvSpPr>
        <p:spPr>
          <a:xfrm>
            <a:off x="2310712" y="1376245"/>
            <a:ext cx="7853606" cy="5258598"/>
          </a:xfrm>
        </p:spPr>
        <p:txBody>
          <a:bodyPr vert="horz" lIns="91440" tIns="45720" rIns="91440" bIns="45720" rtlCol="0" anchor="t">
            <a:normAutofit/>
          </a:bodyPr>
          <a:lstStyle/>
          <a:p>
            <a:endParaRPr lang="en-US" sz="1800" dirty="0">
              <a:latin typeface="Agency FB"/>
              <a:cs typeface="Calibri"/>
            </a:endParaRPr>
          </a:p>
          <a:p>
            <a:r>
              <a:rPr lang="en-US" sz="1800" dirty="0">
                <a:latin typeface="Agency FB"/>
                <a:ea typeface="+mn-lt"/>
                <a:cs typeface="+mn-lt"/>
              </a:rPr>
              <a:t>China's Disregard for Human Rights - United States Department of State.” </a:t>
            </a:r>
            <a:r>
              <a:rPr lang="en-US" sz="1800" i="1" dirty="0">
                <a:latin typeface="Agency FB"/>
                <a:ea typeface="+mn-lt"/>
                <a:cs typeface="+mn-lt"/>
              </a:rPr>
              <a:t>U.S. Department of State</a:t>
            </a:r>
            <a:r>
              <a:rPr lang="en-US" sz="1800" dirty="0">
                <a:latin typeface="Agency FB"/>
                <a:ea typeface="+mn-lt"/>
                <a:cs typeface="+mn-lt"/>
              </a:rPr>
              <a:t>, U.S. Department of State, 18 Nov. 2020, </a:t>
            </a:r>
            <a:r>
              <a:rPr lang="en-US" sz="1800" u="sng" dirty="0">
                <a:latin typeface="Agency FB"/>
                <a:ea typeface="+mn-lt"/>
                <a:cs typeface="+mn-lt"/>
                <a:hlinkClick r:id="rId2"/>
              </a:rPr>
              <a:t>www.state.gov/chinas-disregard-for-human-rights/</a:t>
            </a:r>
            <a:r>
              <a:rPr lang="en-US" sz="1800" dirty="0">
                <a:latin typeface="Agency FB"/>
                <a:ea typeface="+mn-lt"/>
                <a:cs typeface="+mn-lt"/>
              </a:rPr>
              <a:t>.</a:t>
            </a:r>
          </a:p>
          <a:p>
            <a:endParaRPr lang="en-US" sz="1800" dirty="0">
              <a:latin typeface="Agency FB"/>
              <a:ea typeface="+mn-lt"/>
              <a:cs typeface="+mn-lt"/>
            </a:endParaRPr>
          </a:p>
          <a:p>
            <a:r>
              <a:rPr lang="en-US" sz="1800" dirty="0">
                <a:latin typeface="Agency FB"/>
                <a:ea typeface="+mn-lt"/>
                <a:cs typeface="+mn-lt"/>
              </a:rPr>
              <a:t>Buckley, Chris and Austin Ramzy. “Facing Criticism Over Muslim Camps, China Says: What's the Problem?” </a:t>
            </a:r>
            <a:r>
              <a:rPr lang="en-US" sz="1800" i="1" dirty="0">
                <a:latin typeface="Agency FB"/>
                <a:ea typeface="+mn-lt"/>
                <a:cs typeface="+mn-lt"/>
              </a:rPr>
              <a:t>The New York Times</a:t>
            </a:r>
            <a:r>
              <a:rPr lang="en-US" sz="1800" dirty="0">
                <a:latin typeface="Agency FB"/>
                <a:ea typeface="+mn-lt"/>
                <a:cs typeface="+mn-lt"/>
              </a:rPr>
              <a:t>, The New York Times, 9 Dec. 2019, </a:t>
            </a:r>
            <a:r>
              <a:rPr lang="en-US" sz="1800" u="sng" dirty="0">
                <a:latin typeface="Agency FB"/>
                <a:ea typeface="+mn-lt"/>
                <a:cs typeface="+mn-lt"/>
                <a:hlinkClick r:id="rId3"/>
              </a:rPr>
              <a:t>www.nytimes.com/2019/12/09/world/asia/china-camps-muslims.html</a:t>
            </a:r>
            <a:r>
              <a:rPr lang="en-US" sz="1800" dirty="0">
                <a:latin typeface="Agency FB"/>
                <a:ea typeface="+mn-lt"/>
                <a:cs typeface="+mn-lt"/>
              </a:rPr>
              <a:t>.</a:t>
            </a:r>
          </a:p>
          <a:p>
            <a:r>
              <a:rPr lang="en-US" sz="1800" dirty="0">
                <a:latin typeface="Agency FB"/>
                <a:ea typeface="+mn-lt"/>
                <a:cs typeface="+mn-lt"/>
              </a:rPr>
              <a:t>Crowley, Michael. “Trump Says He Avoided Punishing China Over Uighur Camps to Protect Trade Talks.” </a:t>
            </a:r>
            <a:r>
              <a:rPr lang="en-US" sz="1800" i="1" dirty="0">
                <a:latin typeface="Agency FB"/>
                <a:ea typeface="+mn-lt"/>
                <a:cs typeface="+mn-lt"/>
              </a:rPr>
              <a:t>The New York Times</a:t>
            </a:r>
            <a:r>
              <a:rPr lang="en-US" sz="1800" dirty="0">
                <a:latin typeface="Agency FB"/>
                <a:ea typeface="+mn-lt"/>
                <a:cs typeface="+mn-lt"/>
              </a:rPr>
              <a:t>, The New York Times, 22 June 2020.Digital.       </a:t>
            </a:r>
            <a:r>
              <a:rPr lang="en-US" sz="1800" u="sng" dirty="0">
                <a:latin typeface="Agency FB"/>
                <a:ea typeface="+mn-lt"/>
                <a:cs typeface="+mn-lt"/>
                <a:hlinkClick r:id="rId4"/>
              </a:rPr>
              <a:t>www.nytimes.com/2020/06/21/us/politics/trump-uighurs-china-trade.html</a:t>
            </a:r>
            <a:r>
              <a:rPr lang="en-US" sz="1800" dirty="0">
                <a:latin typeface="Agency FB"/>
                <a:ea typeface="+mn-lt"/>
                <a:cs typeface="+mn-lt"/>
              </a:rPr>
              <a:t>.</a:t>
            </a:r>
          </a:p>
          <a:p>
            <a:r>
              <a:rPr lang="en-US" sz="1800" dirty="0">
                <a:latin typeface="Agency FB"/>
                <a:ea typeface="+mn-lt"/>
                <a:cs typeface="+mn-lt"/>
              </a:rPr>
              <a:t>Sudworth, John. “China Uighurs: A Model's Video Gives a Rare Glimpse inside Internment.” </a:t>
            </a:r>
            <a:r>
              <a:rPr lang="en-US" sz="1800" i="1" dirty="0">
                <a:latin typeface="Agency FB"/>
                <a:ea typeface="+mn-lt"/>
                <a:cs typeface="+mn-lt"/>
              </a:rPr>
              <a:t>BBC News</a:t>
            </a:r>
            <a:r>
              <a:rPr lang="en-US" sz="1800" dirty="0">
                <a:latin typeface="Agency FB"/>
                <a:ea typeface="+mn-lt"/>
                <a:cs typeface="+mn-lt"/>
              </a:rPr>
              <a:t>, BBC, 4 Aug. 2020, </a:t>
            </a:r>
            <a:r>
              <a:rPr lang="en-US" sz="1800" u="sng" dirty="0">
                <a:latin typeface="Agency FB"/>
                <a:ea typeface="+mn-lt"/>
                <a:cs typeface="+mn-lt"/>
                <a:hlinkClick r:id="rId5"/>
              </a:rPr>
              <a:t>www.bbc.com/news/world-asia-china-53650246</a:t>
            </a:r>
            <a:r>
              <a:rPr lang="en-US" sz="1800" dirty="0">
                <a:latin typeface="Agency FB"/>
                <a:ea typeface="+mn-lt"/>
                <a:cs typeface="+mn-lt"/>
              </a:rPr>
              <a:t>.</a:t>
            </a:r>
          </a:p>
          <a:p>
            <a:endParaRPr lang="en-US" dirty="0">
              <a:cs typeface="Calibri"/>
            </a:endParaRPr>
          </a:p>
        </p:txBody>
      </p:sp>
    </p:spTree>
    <p:extLst>
      <p:ext uri="{BB962C8B-B14F-4D97-AF65-F5344CB8AC3E}">
        <p14:creationId xmlns:p14="http://schemas.microsoft.com/office/powerpoint/2010/main" val="11698691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1</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Human Rights Violations</vt:lpstr>
      <vt:lpstr>Background Information</vt:lpstr>
      <vt:lpstr>Examples of human rights violations</vt:lpstr>
      <vt:lpstr>Essay</vt:lpstr>
      <vt:lpstr>Essay</vt:lpstr>
      <vt:lpstr>Essay</vt:lpstr>
      <vt:lpstr>Work cited</vt:lpstr>
      <vt:lpstr>Work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245</cp:revision>
  <dcterms:created xsi:type="dcterms:W3CDTF">2020-11-24T08:28:05Z</dcterms:created>
  <dcterms:modified xsi:type="dcterms:W3CDTF">2020-11-24T09:45:13Z</dcterms:modified>
</cp:coreProperties>
</file>