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70" r:id="rId7"/>
    <p:sldId id="266" r:id="rId8"/>
    <p:sldId id="257" r:id="rId9"/>
    <p:sldId id="258" r:id="rId10"/>
    <p:sldId id="259" r:id="rId11"/>
    <p:sldId id="260" r:id="rId12"/>
    <p:sldId id="261"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42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42956B-2FE4-4D73-B081-5311964CC355}"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70540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2956B-2FE4-4D73-B081-5311964CC355}"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332471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2956B-2FE4-4D73-B081-5311964CC355}"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166249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2956B-2FE4-4D73-B081-5311964CC355}"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47668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2956B-2FE4-4D73-B081-5311964CC355}"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181466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2956B-2FE4-4D73-B081-5311964CC355}"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115144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2956B-2FE4-4D73-B081-5311964CC355}"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377427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42956B-2FE4-4D73-B081-5311964CC355}"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389442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2956B-2FE4-4D73-B081-5311964CC355}"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86266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2956B-2FE4-4D73-B081-5311964CC355}"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239506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2956B-2FE4-4D73-B081-5311964CC355}"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C7B92-ED83-4DC0-B335-D1EF5A53A192}" type="slidenum">
              <a:rPr lang="en-US" smtClean="0"/>
              <a:t>‹#›</a:t>
            </a:fld>
            <a:endParaRPr lang="en-US"/>
          </a:p>
        </p:txBody>
      </p:sp>
    </p:spTree>
    <p:extLst>
      <p:ext uri="{BB962C8B-B14F-4D97-AF65-F5344CB8AC3E}">
        <p14:creationId xmlns:p14="http://schemas.microsoft.com/office/powerpoint/2010/main" val="70082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2956B-2FE4-4D73-B081-5311964CC355}" type="datetimeFigureOut">
              <a:rPr lang="en-US" smtClean="0"/>
              <a:t>10/31/2019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C7B92-ED83-4DC0-B335-D1EF5A53A192}" type="slidenum">
              <a:rPr lang="en-US" smtClean="0"/>
              <a:t>‹#›</a:t>
            </a:fld>
            <a:endParaRPr lang="en-US"/>
          </a:p>
        </p:txBody>
      </p:sp>
    </p:spTree>
    <p:extLst>
      <p:ext uri="{BB962C8B-B14F-4D97-AF65-F5344CB8AC3E}">
        <p14:creationId xmlns:p14="http://schemas.microsoft.com/office/powerpoint/2010/main" val="2667963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Constructing an argument </a:t>
            </a:r>
            <a:endParaRPr lang="en-US" dirty="0"/>
          </a:p>
        </p:txBody>
      </p:sp>
      <p:sp>
        <p:nvSpPr>
          <p:cNvPr id="3" name="Subtitle 2"/>
          <p:cNvSpPr>
            <a:spLocks noGrp="1"/>
          </p:cNvSpPr>
          <p:nvPr>
            <p:ph type="subTitle" idx="1"/>
          </p:nvPr>
        </p:nvSpPr>
        <p:spPr/>
        <p:txBody>
          <a:bodyPr/>
          <a:lstStyle/>
          <a:p>
            <a:r>
              <a:rPr lang="en-US" dirty="0" smtClean="0"/>
              <a:t>“they say, I say”</a:t>
            </a:r>
            <a:endParaRPr lang="en-US" dirty="0"/>
          </a:p>
        </p:txBody>
      </p:sp>
    </p:spTree>
    <p:extLst>
      <p:ext uri="{BB962C8B-B14F-4D97-AF65-F5344CB8AC3E}">
        <p14:creationId xmlns:p14="http://schemas.microsoft.com/office/powerpoint/2010/main" val="3732014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this… </a:t>
            </a:r>
            <a:endParaRPr lang="en-US" dirty="0"/>
          </a:p>
        </p:txBody>
      </p:sp>
      <p:sp>
        <p:nvSpPr>
          <p:cNvPr id="3" name="Content Placeholder 2"/>
          <p:cNvSpPr>
            <a:spLocks noGrp="1"/>
          </p:cNvSpPr>
          <p:nvPr>
            <p:ph idx="1"/>
          </p:nvPr>
        </p:nvSpPr>
        <p:spPr/>
        <p:txBody>
          <a:bodyPr/>
          <a:lstStyle/>
          <a:p>
            <a:r>
              <a:rPr lang="en-US" dirty="0" smtClean="0"/>
              <a:t>Include quotations </a:t>
            </a:r>
          </a:p>
          <a:p>
            <a:pPr lvl="1"/>
            <a:r>
              <a:rPr lang="en-US" dirty="0" smtClean="0"/>
              <a:t>Quotes function as evidence </a:t>
            </a:r>
          </a:p>
          <a:p>
            <a:pPr lvl="1"/>
            <a:r>
              <a:rPr lang="en-US" dirty="0" smtClean="0"/>
              <a:t>Requires balance of insertion and explanation </a:t>
            </a:r>
          </a:p>
          <a:p>
            <a:pPr lvl="1"/>
            <a:r>
              <a:rPr lang="en-US" dirty="0" smtClean="0"/>
              <a:t>Needs to be relevant to your work </a:t>
            </a:r>
          </a:p>
          <a:p>
            <a:pPr lvl="1"/>
            <a:r>
              <a:rPr lang="en-US" dirty="0" smtClean="0"/>
              <a:t>Framework- “quotation sandwich” </a:t>
            </a:r>
          </a:p>
          <a:p>
            <a:pPr lvl="2"/>
            <a:r>
              <a:rPr lang="en-US" dirty="0" smtClean="0"/>
              <a:t>(I know, why do most of my analogies surround </a:t>
            </a:r>
          </a:p>
          <a:p>
            <a:pPr marL="914400" lvl="2" indent="0">
              <a:buNone/>
            </a:pPr>
            <a:r>
              <a:rPr lang="en-US" dirty="0" smtClean="0"/>
              <a:t>      sandwiches…?)</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7523747" y="2326105"/>
            <a:ext cx="4126898" cy="4126898"/>
          </a:xfrm>
          <a:prstGeom prst="rect">
            <a:avLst/>
          </a:prstGeom>
        </p:spPr>
      </p:pic>
    </p:spTree>
    <p:extLst>
      <p:ext uri="{BB962C8B-B14F-4D97-AF65-F5344CB8AC3E}">
        <p14:creationId xmlns:p14="http://schemas.microsoft.com/office/powerpoint/2010/main" val="780509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 doing now? (“I say”)</a:t>
            </a:r>
            <a:endParaRPr lang="en-US" dirty="0"/>
          </a:p>
        </p:txBody>
      </p:sp>
      <p:sp>
        <p:nvSpPr>
          <p:cNvPr id="3" name="Content Placeholder 2"/>
          <p:cNvSpPr>
            <a:spLocks noGrp="1"/>
          </p:cNvSpPr>
          <p:nvPr>
            <p:ph idx="1"/>
          </p:nvPr>
        </p:nvSpPr>
        <p:spPr/>
        <p:txBody>
          <a:bodyPr/>
          <a:lstStyle/>
          <a:p>
            <a:r>
              <a:rPr lang="en-US" dirty="0" smtClean="0"/>
              <a:t>Most common ways to respond</a:t>
            </a:r>
          </a:p>
          <a:p>
            <a:pPr lvl="1"/>
            <a:r>
              <a:rPr lang="en-US" dirty="0" smtClean="0"/>
              <a:t>Agree</a:t>
            </a:r>
          </a:p>
          <a:p>
            <a:pPr lvl="1"/>
            <a:r>
              <a:rPr lang="en-US" dirty="0" smtClean="0"/>
              <a:t>Disagree</a:t>
            </a:r>
          </a:p>
          <a:p>
            <a:pPr lvl="1"/>
            <a:r>
              <a:rPr lang="en-US" dirty="0" smtClean="0"/>
              <a:t>Or some combination of both </a:t>
            </a:r>
            <a:endParaRPr lang="en-US" dirty="0"/>
          </a:p>
        </p:txBody>
      </p:sp>
    </p:spTree>
    <p:extLst>
      <p:ext uri="{BB962C8B-B14F-4D97-AF65-F5344CB8AC3E}">
        <p14:creationId xmlns:p14="http://schemas.microsoft.com/office/powerpoint/2010/main" val="112446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Say what now…? (“</a:t>
            </a:r>
            <a:r>
              <a:rPr lang="en-US" smtClean="0"/>
              <a:t>I say”)</a:t>
            </a:r>
            <a:endParaRPr lang="en-US" dirty="0"/>
          </a:p>
        </p:txBody>
      </p:sp>
      <p:sp>
        <p:nvSpPr>
          <p:cNvPr id="3" name="Content Placeholder 2"/>
          <p:cNvSpPr>
            <a:spLocks noGrp="1"/>
          </p:cNvSpPr>
          <p:nvPr>
            <p:ph idx="1"/>
          </p:nvPr>
        </p:nvSpPr>
        <p:spPr/>
        <p:txBody>
          <a:bodyPr/>
          <a:lstStyle/>
          <a:p>
            <a:r>
              <a:rPr lang="en-US" dirty="0" smtClean="0"/>
              <a:t>In order to differentiate </a:t>
            </a:r>
            <a:r>
              <a:rPr lang="en-US" b="1" i="1" dirty="0" smtClean="0"/>
              <a:t>who </a:t>
            </a:r>
            <a:r>
              <a:rPr lang="en-US" dirty="0" smtClean="0"/>
              <a:t>is talking, whether it’s you, the viewpoint you’re conveying, or even another critic you’re citing, use voice identifying devices such as</a:t>
            </a:r>
            <a:endParaRPr lang="en-US" dirty="0"/>
          </a:p>
          <a:p>
            <a:r>
              <a:rPr lang="en-US" dirty="0" smtClean="0"/>
              <a:t>Signal Phrase</a:t>
            </a:r>
          </a:p>
          <a:p>
            <a:pPr lvl="1"/>
            <a:r>
              <a:rPr lang="en-US" dirty="0" smtClean="0"/>
              <a:t>X argues… </a:t>
            </a:r>
          </a:p>
          <a:p>
            <a:pPr lvl="1"/>
            <a:r>
              <a:rPr lang="en-US" dirty="0" smtClean="0"/>
              <a:t>According to ______....</a:t>
            </a:r>
          </a:p>
          <a:p>
            <a:pPr lvl="1"/>
            <a:r>
              <a:rPr lang="en-US" dirty="0" smtClean="0"/>
              <a:t>Most individuals will say… </a:t>
            </a:r>
          </a:p>
          <a:p>
            <a:pPr lvl="1"/>
            <a:r>
              <a:rPr lang="en-US" dirty="0" smtClean="0"/>
              <a:t>(in the case of using first person) I agree with… (or) my own view is… </a:t>
            </a:r>
            <a:endParaRPr lang="en-US" dirty="0"/>
          </a:p>
          <a:p>
            <a:pPr marL="63500" lvl="1" indent="-7938"/>
            <a:r>
              <a:rPr lang="en-US" dirty="0" smtClean="0"/>
              <a:t>Or embedding </a:t>
            </a:r>
          </a:p>
          <a:p>
            <a:pPr marL="520700" lvl="2" indent="-7938"/>
            <a:r>
              <a:rPr lang="en-US" dirty="0" smtClean="0"/>
              <a:t>I have a major problem with what liberals call cultural differences </a:t>
            </a:r>
            <a:endParaRPr lang="en-US" dirty="0"/>
          </a:p>
        </p:txBody>
      </p:sp>
    </p:spTree>
    <p:extLst>
      <p:ext uri="{BB962C8B-B14F-4D97-AF65-F5344CB8AC3E}">
        <p14:creationId xmlns:p14="http://schemas.microsoft.com/office/powerpoint/2010/main" val="41253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Followed by… </a:t>
            </a:r>
            <a:endParaRPr lang="en-US" dirty="0"/>
          </a:p>
        </p:txBody>
      </p:sp>
      <p:sp>
        <p:nvSpPr>
          <p:cNvPr id="3" name="Content Placeholder 2"/>
          <p:cNvSpPr>
            <a:spLocks noGrp="1"/>
          </p:cNvSpPr>
          <p:nvPr>
            <p:ph idx="1"/>
          </p:nvPr>
        </p:nvSpPr>
        <p:spPr/>
        <p:txBody>
          <a:bodyPr/>
          <a:lstStyle/>
          <a:p>
            <a:r>
              <a:rPr lang="en-US" dirty="0" smtClean="0"/>
              <a:t>In text citations! </a:t>
            </a:r>
            <a:r>
              <a:rPr lang="en-US" smtClean="0"/>
              <a:t>(MLA)</a:t>
            </a:r>
            <a:endParaRPr lang="en-US" dirty="0" smtClean="0"/>
          </a:p>
          <a:p>
            <a:endParaRPr lang="en-US" dirty="0"/>
          </a:p>
          <a:p>
            <a:r>
              <a:rPr lang="en-US" dirty="0" smtClean="0"/>
              <a:t>Analysis and Synthesis </a:t>
            </a:r>
          </a:p>
          <a:p>
            <a:pPr lvl="1"/>
            <a:r>
              <a:rPr lang="en-US" dirty="0" smtClean="0"/>
              <a:t>You must be able to explain the quoted material as well as how and why it backs up the “I say” pieces</a:t>
            </a:r>
            <a:endParaRPr lang="en-US" dirty="0"/>
          </a:p>
        </p:txBody>
      </p:sp>
    </p:spTree>
    <p:extLst>
      <p:ext uri="{BB962C8B-B14F-4D97-AF65-F5344CB8AC3E}">
        <p14:creationId xmlns:p14="http://schemas.microsoft.com/office/powerpoint/2010/main" val="2848062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note… 	</a:t>
            </a:r>
            <a:endParaRPr lang="en-US" dirty="0"/>
          </a:p>
        </p:txBody>
      </p:sp>
      <p:sp>
        <p:nvSpPr>
          <p:cNvPr id="3" name="Content Placeholder 2"/>
          <p:cNvSpPr>
            <a:spLocks noGrp="1"/>
          </p:cNvSpPr>
          <p:nvPr>
            <p:ph idx="1"/>
          </p:nvPr>
        </p:nvSpPr>
        <p:spPr/>
        <p:txBody>
          <a:bodyPr/>
          <a:lstStyle/>
          <a:p>
            <a:r>
              <a:rPr lang="en-US" dirty="0" smtClean="0"/>
              <a:t>There is NO such thing as a one sided argument!! Anything worth arguing is going to have AT LEAST one or more counterarguments which MUST be included to show that you have “done your homework” on your topic. Also, any paper without both sides to the argument can portray bias, which can cause your paper to lose validity. </a:t>
            </a:r>
            <a:endParaRPr lang="en-US" dirty="0"/>
          </a:p>
        </p:txBody>
      </p:sp>
    </p:spTree>
    <p:extLst>
      <p:ext uri="{BB962C8B-B14F-4D97-AF65-F5344CB8AC3E}">
        <p14:creationId xmlns:p14="http://schemas.microsoft.com/office/powerpoint/2010/main" val="37729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will be able to…</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Discuss and dissect the genre of argumentative essay</a:t>
            </a:r>
          </a:p>
          <a:p>
            <a:pPr lvl="1"/>
            <a:r>
              <a:rPr lang="en-US" sz="2800" dirty="0" smtClean="0"/>
              <a:t>Be able to recognize conventions of the genre</a:t>
            </a:r>
          </a:p>
          <a:p>
            <a:pPr lvl="1"/>
            <a:r>
              <a:rPr lang="en-US" sz="2800" dirty="0" smtClean="0"/>
              <a:t>Understand the necessity of the counterargument</a:t>
            </a:r>
          </a:p>
          <a:p>
            <a:endParaRPr lang="en-US" sz="3200" dirty="0"/>
          </a:p>
          <a:p>
            <a:r>
              <a:rPr lang="en-US" sz="3200" dirty="0" smtClean="0"/>
              <a:t>Differentiate between expository essay and argumentative essay</a:t>
            </a:r>
          </a:p>
          <a:p>
            <a:endParaRPr lang="en-US" sz="3200" dirty="0"/>
          </a:p>
          <a:p>
            <a:r>
              <a:rPr lang="en-US" sz="3200" dirty="0" smtClean="0"/>
              <a:t>Begin to consider how to build arguments from their chosen topics</a:t>
            </a:r>
            <a:endParaRPr lang="en-US" sz="3200" dirty="0"/>
          </a:p>
        </p:txBody>
      </p:sp>
    </p:spTree>
    <p:extLst>
      <p:ext uri="{BB962C8B-B14F-4D97-AF65-F5344CB8AC3E}">
        <p14:creationId xmlns:p14="http://schemas.microsoft.com/office/powerpoint/2010/main" val="2441813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Argumentative Essay </a:t>
            </a:r>
            <a:endParaRPr lang="en-US" dirty="0"/>
          </a:p>
        </p:txBody>
      </p:sp>
      <p:sp>
        <p:nvSpPr>
          <p:cNvPr id="3" name="Content Placeholder 2"/>
          <p:cNvSpPr>
            <a:spLocks noGrp="1"/>
          </p:cNvSpPr>
          <p:nvPr>
            <p:ph idx="1"/>
          </p:nvPr>
        </p:nvSpPr>
        <p:spPr/>
        <p:txBody>
          <a:bodyPr>
            <a:normAutofit fontScale="85000" lnSpcReduction="20000"/>
          </a:bodyPr>
          <a:lstStyle/>
          <a:p>
            <a:r>
              <a:rPr lang="en-US" dirty="0"/>
              <a:t>An argument is a formal presentation of evidence that supports a particular claim or position regarding an issue of interest to a specific </a:t>
            </a:r>
            <a:r>
              <a:rPr lang="en-US" dirty="0" smtClean="0"/>
              <a:t>audience</a:t>
            </a:r>
          </a:p>
          <a:p>
            <a:pPr lvl="1"/>
            <a:r>
              <a:rPr lang="en-US" dirty="0" smtClean="0"/>
              <a:t>(Purpose!)</a:t>
            </a:r>
          </a:p>
          <a:p>
            <a:pPr marL="0" indent="0">
              <a:buNone/>
            </a:pPr>
            <a:endParaRPr lang="en-US" dirty="0"/>
          </a:p>
          <a:p>
            <a:r>
              <a:rPr lang="en-US" dirty="0" smtClean="0"/>
              <a:t>The </a:t>
            </a:r>
            <a:r>
              <a:rPr lang="en-US" dirty="0"/>
              <a:t>argumentative essay is a genre of writing that requires the student to investigate a topic; collect, generate, and evaluate evidence; and establish a position on the topic in a concise manner</a:t>
            </a:r>
            <a:r>
              <a:rPr lang="en-US" dirty="0" smtClean="0"/>
              <a:t>.</a:t>
            </a:r>
          </a:p>
          <a:p>
            <a:endParaRPr lang="en-US" dirty="0"/>
          </a:p>
          <a:p>
            <a:r>
              <a:rPr lang="en-US" dirty="0"/>
              <a:t>An argumentative essay presents both sides of an issue. However, it presents one side more positively or meticulously than the other one, so that readers could be swayed to the one the author intends. The major function of this type of </a:t>
            </a:r>
            <a:r>
              <a:rPr lang="en-US" dirty="0" smtClean="0"/>
              <a:t>essay </a:t>
            </a:r>
            <a:r>
              <a:rPr lang="en-US" dirty="0"/>
              <a:t>is to present a case before the readers in a convincing manner, showing them the complete picture</a:t>
            </a:r>
            <a:r>
              <a:rPr lang="en-US" dirty="0" smtClean="0"/>
              <a:t>.</a:t>
            </a:r>
          </a:p>
          <a:p>
            <a:pPr lvl="1"/>
            <a:r>
              <a:rPr lang="en-US" dirty="0" smtClean="0"/>
              <a:t>(Purpose and Stance!)</a:t>
            </a:r>
          </a:p>
          <a:p>
            <a:endParaRPr lang="en-US" dirty="0"/>
          </a:p>
        </p:txBody>
      </p:sp>
    </p:spTree>
    <p:extLst>
      <p:ext uri="{BB962C8B-B14F-4D97-AF65-F5344CB8AC3E}">
        <p14:creationId xmlns:p14="http://schemas.microsoft.com/office/powerpoint/2010/main" val="3966542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183"/>
            <a:ext cx="10515600" cy="862426"/>
          </a:xfrm>
        </p:spPr>
        <p:txBody>
          <a:bodyPr/>
          <a:lstStyle/>
          <a:p>
            <a:r>
              <a:rPr lang="en-US" dirty="0" smtClean="0"/>
              <a:t>Expository Essay vs Argumentative Essay</a:t>
            </a:r>
            <a:endParaRPr lang="en-US" dirty="0"/>
          </a:p>
        </p:txBody>
      </p:sp>
      <p:sp>
        <p:nvSpPr>
          <p:cNvPr id="3" name="Content Placeholder 2"/>
          <p:cNvSpPr>
            <a:spLocks noGrp="1"/>
          </p:cNvSpPr>
          <p:nvPr>
            <p:ph idx="1"/>
          </p:nvPr>
        </p:nvSpPr>
        <p:spPr>
          <a:xfrm>
            <a:off x="838200" y="1014608"/>
            <a:ext cx="10515600" cy="5498925"/>
          </a:xfrm>
        </p:spPr>
        <p:txBody>
          <a:bodyPr>
            <a:normAutofit fontScale="92500" lnSpcReduction="10000"/>
          </a:bodyPr>
          <a:lstStyle/>
          <a:p>
            <a:endParaRPr lang="en-US" sz="2400" dirty="0" smtClean="0"/>
          </a:p>
          <a:p>
            <a:r>
              <a:rPr lang="en-US" sz="2400" dirty="0" smtClean="0"/>
              <a:t>Oftentimes these assignments are confused!</a:t>
            </a:r>
          </a:p>
          <a:p>
            <a:r>
              <a:rPr lang="en-US" sz="2400" dirty="0" smtClean="0"/>
              <a:t>Expository- goal is to explore/explain a topic. Purpose is to inform!</a:t>
            </a:r>
          </a:p>
          <a:p>
            <a:pPr lvl="4"/>
            <a:r>
              <a:rPr lang="en-US" sz="2400" dirty="0" smtClean="0"/>
              <a:t>Often shorter in length</a:t>
            </a:r>
          </a:p>
          <a:p>
            <a:pPr lvl="4"/>
            <a:r>
              <a:rPr lang="en-US" sz="2400" dirty="0" smtClean="0"/>
              <a:t>Requires less research</a:t>
            </a:r>
          </a:p>
          <a:p>
            <a:pPr lvl="4"/>
            <a:r>
              <a:rPr lang="en-US" sz="2400" dirty="0" smtClean="0"/>
              <a:t>Requires less pre-writing </a:t>
            </a:r>
          </a:p>
          <a:p>
            <a:pPr lvl="4"/>
            <a:r>
              <a:rPr lang="en-US" sz="2400" dirty="0" smtClean="0"/>
              <a:t>Have a focus that does not surround picking a stance</a:t>
            </a:r>
          </a:p>
          <a:p>
            <a:pPr lvl="5"/>
            <a:r>
              <a:rPr lang="en-US" sz="2400" dirty="0" smtClean="0"/>
              <a:t>Should be neutral</a:t>
            </a:r>
          </a:p>
          <a:p>
            <a:pPr marL="2286000" lvl="5" indent="0">
              <a:buNone/>
            </a:pPr>
            <a:endParaRPr lang="en-US" sz="2400" dirty="0" smtClean="0"/>
          </a:p>
          <a:p>
            <a:pPr marL="0" lvl="5" indent="225425"/>
            <a:r>
              <a:rPr lang="en-US" sz="2400" dirty="0" smtClean="0"/>
              <a:t>Argumentative- goal is to persuade. </a:t>
            </a:r>
          </a:p>
          <a:p>
            <a:pPr marL="1828800" lvl="8" indent="0"/>
            <a:r>
              <a:rPr lang="en-US" sz="2400" dirty="0" smtClean="0"/>
              <a:t> </a:t>
            </a:r>
            <a:r>
              <a:rPr lang="en-US" sz="2400" dirty="0"/>
              <a:t>Detailed </a:t>
            </a:r>
            <a:r>
              <a:rPr lang="en-US" sz="2400" dirty="0" smtClean="0"/>
              <a:t>research is needed which </a:t>
            </a:r>
            <a:r>
              <a:rPr lang="en-US" sz="2400" dirty="0"/>
              <a:t>allows the student to learn about the topic </a:t>
            </a:r>
            <a:r>
              <a:rPr lang="en-US" sz="2400" dirty="0" smtClean="0"/>
              <a:t>and </a:t>
            </a:r>
            <a:r>
              <a:rPr lang="en-US" sz="2400" dirty="0"/>
              <a:t>understand different points of view regarding the topic so that she/he may choose a position and support it with the evidence collected during </a:t>
            </a:r>
            <a:r>
              <a:rPr lang="en-US" sz="2400" dirty="0" smtClean="0"/>
              <a:t>research</a:t>
            </a:r>
          </a:p>
          <a:p>
            <a:pPr marL="1828800" lvl="8" indent="0"/>
            <a:r>
              <a:rPr lang="en-US" sz="2400" dirty="0" smtClean="0"/>
              <a:t>Must have a stance</a:t>
            </a:r>
          </a:p>
          <a:p>
            <a:pPr marL="1828800" lvl="8" indent="0"/>
            <a:r>
              <a:rPr lang="en-US" sz="2400" dirty="0" smtClean="0"/>
              <a:t>Must present the counter argument</a:t>
            </a:r>
            <a:endParaRPr lang="en-US" sz="2400" dirty="0"/>
          </a:p>
        </p:txBody>
      </p:sp>
    </p:spTree>
    <p:extLst>
      <p:ext uri="{BB962C8B-B14F-4D97-AF65-F5344CB8AC3E}">
        <p14:creationId xmlns:p14="http://schemas.microsoft.com/office/powerpoint/2010/main" val="640207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Classical Argument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Has origins in ancient Greek rhetoric, first used by Greek farmers who wished to argue their claims in the Greek courts </a:t>
            </a:r>
          </a:p>
          <a:p>
            <a:pPr marL="0" indent="0">
              <a:buNone/>
            </a:pPr>
            <a:endParaRPr lang="en-US" dirty="0" smtClean="0"/>
          </a:p>
          <a:p>
            <a:r>
              <a:rPr lang="en-US" dirty="0" smtClean="0"/>
              <a:t>Has FIVE main parts </a:t>
            </a:r>
          </a:p>
          <a:p>
            <a:pPr lvl="1"/>
            <a:r>
              <a:rPr lang="en-US" dirty="0" smtClean="0"/>
              <a:t>Introduction</a:t>
            </a:r>
          </a:p>
          <a:p>
            <a:pPr lvl="1"/>
            <a:r>
              <a:rPr lang="en-US" dirty="0" smtClean="0"/>
              <a:t>Narration </a:t>
            </a:r>
          </a:p>
          <a:p>
            <a:pPr lvl="1"/>
            <a:r>
              <a:rPr lang="en-US" dirty="0" smtClean="0"/>
              <a:t>Confirmation</a:t>
            </a:r>
          </a:p>
          <a:p>
            <a:pPr lvl="1"/>
            <a:r>
              <a:rPr lang="en-US" dirty="0" smtClean="0"/>
              <a:t>Refutation and Concession</a:t>
            </a:r>
          </a:p>
          <a:p>
            <a:pPr lvl="1"/>
            <a:r>
              <a:rPr lang="en-US" dirty="0" smtClean="0"/>
              <a:t>Summation (conclusion</a:t>
            </a:r>
            <a:r>
              <a:rPr lang="en-US" dirty="0" smtClean="0"/>
              <a:t>)</a:t>
            </a:r>
          </a:p>
          <a:p>
            <a:pPr lvl="1"/>
            <a:endParaRPr lang="en-US" dirty="0"/>
          </a:p>
          <a:p>
            <a:pPr marL="58738" lvl="1" indent="0"/>
            <a:r>
              <a:rPr lang="en-US" dirty="0"/>
              <a:t>https://www.winthrop.edu/uploadedFiles/writingcenter/centerHandoutClassicalArgument.pdf</a:t>
            </a:r>
          </a:p>
        </p:txBody>
      </p:sp>
    </p:spTree>
    <p:extLst>
      <p:ext uri="{BB962C8B-B14F-4D97-AF65-F5344CB8AC3E}">
        <p14:creationId xmlns:p14="http://schemas.microsoft.com/office/powerpoint/2010/main" val="142383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Layout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01267" y="351317"/>
            <a:ext cx="4445000" cy="5768164"/>
          </a:xfrm>
        </p:spPr>
      </p:pic>
      <p:sp>
        <p:nvSpPr>
          <p:cNvPr id="4" name="Text Placeholder 3"/>
          <p:cNvSpPr>
            <a:spLocks noGrp="1"/>
          </p:cNvSpPr>
          <p:nvPr>
            <p:ph type="body" sz="half" idx="2"/>
          </p:nvPr>
        </p:nvSpPr>
        <p:spPr/>
        <p:txBody>
          <a:bodyPr/>
          <a:lstStyle/>
          <a:p>
            <a:endParaRPr lang="en-US" dirty="0" smtClean="0"/>
          </a:p>
          <a:p>
            <a:endParaRPr lang="en-US" dirty="0"/>
          </a:p>
          <a:p>
            <a:r>
              <a:rPr lang="en-US" sz="2400" dirty="0" smtClean="0"/>
              <a:t>https</a:t>
            </a:r>
            <a:r>
              <a:rPr lang="en-US" sz="2400" dirty="0"/>
              <a:t>://www.georgebrown.ca/uploadedFiles/TLC/_documents/Argumentative%20Essays.pdf</a:t>
            </a:r>
          </a:p>
        </p:txBody>
      </p:sp>
    </p:spTree>
    <p:extLst>
      <p:ext uri="{BB962C8B-B14F-4D97-AF65-F5344CB8AC3E}">
        <p14:creationId xmlns:p14="http://schemas.microsoft.com/office/powerpoint/2010/main" val="401891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Building a Segmented Argument!!!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Instead of composing entire chunks of “they say” text, then entire chunks of “I say” text, try to weave together “they say, I say” chunks</a:t>
            </a:r>
          </a:p>
          <a:p>
            <a:pPr lvl="1"/>
            <a:r>
              <a:rPr lang="en-US" dirty="0" smtClean="0"/>
              <a:t>This creates a dialogic effect in your essay</a:t>
            </a:r>
          </a:p>
          <a:p>
            <a:pPr lvl="1"/>
            <a:r>
              <a:rPr lang="en-US" dirty="0" smtClean="0"/>
              <a:t>Creates a paper that encourages flow</a:t>
            </a:r>
          </a:p>
          <a:p>
            <a:pPr lvl="1"/>
            <a:r>
              <a:rPr lang="en-US" dirty="0" smtClean="0"/>
              <a:t>Reader can remember what your arguing points are because they are constantly referred to </a:t>
            </a:r>
            <a:endParaRPr lang="en-US" dirty="0"/>
          </a:p>
        </p:txBody>
      </p:sp>
    </p:spTree>
    <p:extLst>
      <p:ext uri="{BB962C8B-B14F-4D97-AF65-F5344CB8AC3E}">
        <p14:creationId xmlns:p14="http://schemas.microsoft.com/office/powerpoint/2010/main" val="335058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point- “they say”</a:t>
            </a:r>
            <a:endParaRPr lang="en-US" dirty="0"/>
          </a:p>
        </p:txBody>
      </p:sp>
      <p:sp>
        <p:nvSpPr>
          <p:cNvPr id="3" name="Content Placeholder 2"/>
          <p:cNvSpPr>
            <a:spLocks noGrp="1"/>
          </p:cNvSpPr>
          <p:nvPr>
            <p:ph idx="1"/>
          </p:nvPr>
        </p:nvSpPr>
        <p:spPr/>
        <p:txBody>
          <a:bodyPr/>
          <a:lstStyle/>
          <a:p>
            <a:r>
              <a:rPr lang="en-US" dirty="0" smtClean="0"/>
              <a:t> explaining what you’re responding to </a:t>
            </a:r>
          </a:p>
          <a:p>
            <a:pPr lvl="1"/>
            <a:r>
              <a:rPr lang="en-US" dirty="0" smtClean="0"/>
              <a:t>Summarize what “they say” as soon as you can within your text </a:t>
            </a:r>
          </a:p>
          <a:p>
            <a:pPr lvl="1"/>
            <a:r>
              <a:rPr lang="en-US" dirty="0" smtClean="0"/>
              <a:t>Make mention of what “they say” at various points throughout your paper in order to remind readers what you’re responding to. </a:t>
            </a:r>
            <a:endParaRPr lang="en-US" dirty="0"/>
          </a:p>
        </p:txBody>
      </p:sp>
    </p:spTree>
    <p:extLst>
      <p:ext uri="{BB962C8B-B14F-4D97-AF65-F5344CB8AC3E}">
        <p14:creationId xmlns:p14="http://schemas.microsoft.com/office/powerpoint/2010/main" val="2100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this… </a:t>
            </a:r>
            <a:endParaRPr lang="en-US" dirty="0"/>
          </a:p>
        </p:txBody>
      </p:sp>
      <p:sp>
        <p:nvSpPr>
          <p:cNvPr id="3" name="Content Placeholder 2"/>
          <p:cNvSpPr>
            <a:spLocks noGrp="1"/>
          </p:cNvSpPr>
          <p:nvPr>
            <p:ph idx="1"/>
          </p:nvPr>
        </p:nvSpPr>
        <p:spPr/>
        <p:txBody>
          <a:bodyPr/>
          <a:lstStyle/>
          <a:p>
            <a:r>
              <a:rPr lang="en-US" dirty="0" smtClean="0"/>
              <a:t>Summarize what “they say” </a:t>
            </a:r>
          </a:p>
          <a:p>
            <a:r>
              <a:rPr lang="en-US" dirty="0" smtClean="0"/>
              <a:t>But don’t let it overshadow your voice </a:t>
            </a:r>
          </a:p>
          <a:p>
            <a:r>
              <a:rPr lang="en-US" dirty="0" smtClean="0"/>
              <a:t>Accurately represent what the author is saying without including your bias</a:t>
            </a:r>
          </a:p>
          <a:p>
            <a:r>
              <a:rPr lang="en-US" dirty="0" smtClean="0"/>
              <a:t>Be thorough but brief</a:t>
            </a:r>
          </a:p>
          <a:p>
            <a:endParaRPr lang="en-US" dirty="0"/>
          </a:p>
        </p:txBody>
      </p:sp>
    </p:spTree>
    <p:extLst>
      <p:ext uri="{BB962C8B-B14F-4D97-AF65-F5344CB8AC3E}">
        <p14:creationId xmlns:p14="http://schemas.microsoft.com/office/powerpoint/2010/main" val="3149887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749</Words>
  <Application>Microsoft Office PowerPoint</Application>
  <PresentationFormat>Custom</PresentationFormat>
  <Paragraphs>91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Constructing an argument </vt:lpstr>
      <vt:lpstr>Students will be able to…</vt:lpstr>
      <vt:lpstr>Argumentative Essay </vt:lpstr>
      <vt:lpstr>Expository Essay vs Argumentative Essay</vt:lpstr>
      <vt:lpstr>The Classical Argument </vt:lpstr>
      <vt:lpstr>The Layout </vt:lpstr>
      <vt:lpstr>*Avoid Building a Segmented Argument!!!</vt:lpstr>
      <vt:lpstr>Starting point- “they say”</vt:lpstr>
      <vt:lpstr>How to do this… </vt:lpstr>
      <vt:lpstr>How to do this… </vt:lpstr>
      <vt:lpstr>What are you doing now? (“I say”)</vt:lpstr>
      <vt:lpstr>Say what now…? (“I say”)</vt:lpstr>
      <vt:lpstr>Followed by… </vt:lpstr>
      <vt:lpstr>To note…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an argument</dc:title>
  <dc:creator>Danielle Carr</dc:creator>
  <cp:lastModifiedBy>End User</cp:lastModifiedBy>
  <cp:revision>16</cp:revision>
  <dcterms:created xsi:type="dcterms:W3CDTF">2016-03-30T10:50:36Z</dcterms:created>
  <dcterms:modified xsi:type="dcterms:W3CDTF">2019-10-31T14:22:53Z</dcterms:modified>
</cp:coreProperties>
</file>