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28" r:id="rId1"/>
  </p:sldMasterIdLst>
  <p:sldIdLst>
    <p:sldId id="256" r:id="rId2"/>
    <p:sldId id="257" r:id="rId3"/>
    <p:sldId id="259" r:id="rId4"/>
    <p:sldId id="267" r:id="rId5"/>
    <p:sldId id="264" r:id="rId6"/>
    <p:sldId id="268" r:id="rId7"/>
    <p:sldId id="269" r:id="rId8"/>
    <p:sldId id="265" r:id="rId9"/>
    <p:sldId id="271" r:id="rId10"/>
    <p:sldId id="266" r:id="rId11"/>
    <p:sldId id="270" r:id="rId12"/>
    <p:sldId id="272" r:id="rId13"/>
    <p:sldId id="260" r:id="rId14"/>
    <p:sldId id="26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FC54D2-CE81-104C-A989-7ADF79B947C3}" v="7" dt="2019-04-14T21:44:22.627"/>
    <p1510:client id="{024E7A7D-21FD-08B2-F2C4-E42C9903952C}" v="107" dt="2019-04-15T15:14:17.8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B432F4-5FDB-4518-9272-2F3934AC6AA2}" type="doc">
      <dgm:prSet loTypeId="urn:microsoft.com/office/officeart/2005/8/layout/bProcess3" loCatId="process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633A646-2062-4841-AF18-847B074C6716}">
      <dgm:prSet/>
      <dgm:spPr/>
      <dgm:t>
        <a:bodyPr/>
        <a:lstStyle/>
        <a:p>
          <a:r>
            <a:rPr lang="en-US" sz="3000" b="1">
              <a:solidFill>
                <a:schemeClr val="tx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  <a:latin typeface="Gill Sans MT"/>
            </a:rPr>
            <a:t>Women in Aviation- Intro</a:t>
          </a:r>
        </a:p>
      </dgm:t>
    </dgm:pt>
    <dgm:pt modelId="{DB4A5689-BD48-4D3D-8017-D1E3C49B0DDB}" type="parTrans" cxnId="{56ADA02B-9055-4F39-B74D-2D556F11DDB6}">
      <dgm:prSet/>
      <dgm:spPr/>
      <dgm:t>
        <a:bodyPr/>
        <a:lstStyle/>
        <a:p>
          <a:endParaRPr lang="en-US" noProof="0"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1397C75F-5FD8-4120-9A24-A246D042942B}" type="sibTrans" cxnId="{56ADA02B-9055-4F39-B74D-2D556F11DDB6}">
      <dgm:prSet/>
      <dgm:spPr/>
      <dgm:t>
        <a:bodyPr/>
        <a:lstStyle/>
        <a:p>
          <a:endParaRPr lang="en-US" noProof="0"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14BC708E-A0A1-4102-88E4-E75128B4E51E}">
      <dgm:prSet/>
      <dgm:spPr/>
      <dgm:t>
        <a:bodyPr/>
        <a:lstStyle/>
        <a:p>
          <a:r>
            <a:rPr lang="en-US" b="1" noProof="0">
              <a:solidFill>
                <a:schemeClr val="tx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What people say?</a:t>
          </a:r>
        </a:p>
      </dgm:t>
    </dgm:pt>
    <dgm:pt modelId="{CF221EFF-354A-47A9-A498-1F0BBF01ECB8}" type="parTrans" cxnId="{EB9839C5-F324-41C4-8950-5284E09FB71E}">
      <dgm:prSet/>
      <dgm:spPr/>
      <dgm:t>
        <a:bodyPr/>
        <a:lstStyle/>
        <a:p>
          <a:endParaRPr lang="en-US" noProof="0"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7519C821-85FB-4CA3-BEB5-E4BFBC529B83}" type="sibTrans" cxnId="{EB9839C5-F324-41C4-8950-5284E09FB71E}">
      <dgm:prSet/>
      <dgm:spPr/>
      <dgm:t>
        <a:bodyPr/>
        <a:lstStyle/>
        <a:p>
          <a:endParaRPr lang="en-US" noProof="0"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C6D21269-399B-4BA2-8621-C7B9DA1E1B8F}">
      <dgm:prSet/>
      <dgm:spPr/>
      <dgm:t>
        <a:bodyPr/>
        <a:lstStyle/>
        <a:p>
          <a:r>
            <a:rPr lang="en-US" b="1" noProof="0">
              <a:solidFill>
                <a:schemeClr val="tx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Why women are great pilots</a:t>
          </a:r>
        </a:p>
      </dgm:t>
    </dgm:pt>
    <dgm:pt modelId="{AA3929B3-1058-4240-AD5D-9518D4976567}" type="parTrans" cxnId="{E4AD895B-72A4-4A6B-A7F4-C77A53EC51BC}">
      <dgm:prSet/>
      <dgm:spPr/>
      <dgm:t>
        <a:bodyPr/>
        <a:lstStyle/>
        <a:p>
          <a:endParaRPr lang="en-US" noProof="0"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C79B0F2C-DDB4-44EB-89F7-717146B88B10}" type="sibTrans" cxnId="{E4AD895B-72A4-4A6B-A7F4-C77A53EC51BC}">
      <dgm:prSet/>
      <dgm:spPr/>
      <dgm:t>
        <a:bodyPr/>
        <a:lstStyle/>
        <a:p>
          <a:endParaRPr lang="en-US" noProof="0">
            <a:effectLst>
              <a:glow rad="152400">
                <a:schemeClr val="bg1">
                  <a:alpha val="19000"/>
                </a:schemeClr>
              </a:glow>
            </a:effectLst>
          </a:endParaRPr>
        </a:p>
      </dgm:t>
    </dgm:pt>
    <dgm:pt modelId="{20451C4F-B611-43E7-8072-AE30B9E51C0D}">
      <dgm:prSet/>
      <dgm:spPr/>
      <dgm:t>
        <a:bodyPr/>
        <a:lstStyle/>
        <a:p>
          <a:r>
            <a:rPr lang="en-US" b="1" noProof="0">
              <a:solidFill>
                <a:schemeClr val="tx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How can we increase number of aviatrixes?</a:t>
          </a:r>
        </a:p>
      </dgm:t>
    </dgm:pt>
    <dgm:pt modelId="{97D64351-6C25-447E-A65A-31886C3B4ABE}" type="parTrans" cxnId="{4AC89C98-79D6-499F-8A0F-180E9319CD96}">
      <dgm:prSet/>
      <dgm:spPr/>
    </dgm:pt>
    <dgm:pt modelId="{ACE398DB-9478-4AF9-A759-5B89AADF3622}" type="sibTrans" cxnId="{4AC89C98-79D6-499F-8A0F-180E9319CD96}">
      <dgm:prSet/>
      <dgm:spPr/>
      <dgm:t>
        <a:bodyPr/>
        <a:lstStyle/>
        <a:p>
          <a:endParaRPr lang="en-US"/>
        </a:p>
      </dgm:t>
    </dgm:pt>
    <dgm:pt modelId="{80B6B392-4F96-486A-B1AD-AEF28AFBED28}">
      <dgm:prSet/>
      <dgm:spPr/>
      <dgm:t>
        <a:bodyPr/>
        <a:lstStyle/>
        <a:p>
          <a:r>
            <a:rPr lang="en-US" b="1" noProof="0">
              <a:solidFill>
                <a:schemeClr val="tx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Conclusion</a:t>
          </a:r>
        </a:p>
      </dgm:t>
    </dgm:pt>
    <dgm:pt modelId="{95A81CC2-5D4E-4F14-9406-46CDBAE77556}" type="parTrans" cxnId="{7B2F1CA3-0A61-43F6-AA00-92D1BEF2727F}">
      <dgm:prSet/>
      <dgm:spPr/>
    </dgm:pt>
    <dgm:pt modelId="{94634181-D57C-462F-8E9F-0011D2333370}" type="sibTrans" cxnId="{7B2F1CA3-0A61-43F6-AA00-92D1BEF2727F}">
      <dgm:prSet/>
      <dgm:spPr/>
      <dgm:t>
        <a:bodyPr/>
        <a:lstStyle/>
        <a:p>
          <a:endParaRPr lang="en-US"/>
        </a:p>
      </dgm:t>
    </dgm:pt>
    <dgm:pt modelId="{D529B9FF-6471-402D-A9E3-3B7617A5A70C}">
      <dgm:prSet/>
      <dgm:spPr/>
      <dgm:t>
        <a:bodyPr/>
        <a:lstStyle/>
        <a:p>
          <a:r>
            <a:rPr lang="en-US" b="1" noProof="0">
              <a:solidFill>
                <a:schemeClr val="tx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Works cited page</a:t>
          </a:r>
        </a:p>
      </dgm:t>
    </dgm:pt>
    <dgm:pt modelId="{AB706074-BC92-4799-B635-9EE85EB7E440}" type="parTrans" cxnId="{2848ED6F-2550-48B9-A36C-DDEF0ED4A344}">
      <dgm:prSet/>
      <dgm:spPr/>
    </dgm:pt>
    <dgm:pt modelId="{A8F9083B-49CA-4B1E-801E-FDF6101E83B9}" type="sibTrans" cxnId="{2848ED6F-2550-48B9-A36C-DDEF0ED4A344}">
      <dgm:prSet/>
      <dgm:spPr/>
    </dgm:pt>
    <dgm:pt modelId="{71669C40-4372-43AA-8343-01F1DC56F024}" type="pres">
      <dgm:prSet presAssocID="{E1B432F4-5FDB-4518-9272-2F3934AC6AA2}" presName="Name0" presStyleCnt="0">
        <dgm:presLayoutVars>
          <dgm:dir/>
          <dgm:resizeHandles val="exact"/>
        </dgm:presLayoutVars>
      </dgm:prSet>
      <dgm:spPr/>
    </dgm:pt>
    <dgm:pt modelId="{A268B1D3-B05D-4DF6-AFF6-034EC6882CBA}" type="pres">
      <dgm:prSet presAssocID="{B633A646-2062-4841-AF18-847B074C6716}" presName="node" presStyleLbl="node1" presStyleIdx="0" presStyleCnt="6">
        <dgm:presLayoutVars>
          <dgm:bulletEnabled val="1"/>
        </dgm:presLayoutVars>
      </dgm:prSet>
      <dgm:spPr/>
    </dgm:pt>
    <dgm:pt modelId="{EFBECFB6-D6FD-4732-9774-7FB594394FFC}" type="pres">
      <dgm:prSet presAssocID="{1397C75F-5FD8-4120-9A24-A246D042942B}" presName="sibTrans" presStyleLbl="sibTrans1D1" presStyleIdx="0" presStyleCnt="5"/>
      <dgm:spPr/>
    </dgm:pt>
    <dgm:pt modelId="{412F7BD3-A028-4722-A400-37CE0C528CDE}" type="pres">
      <dgm:prSet presAssocID="{1397C75F-5FD8-4120-9A24-A246D042942B}" presName="connectorText" presStyleLbl="sibTrans1D1" presStyleIdx="0" presStyleCnt="5"/>
      <dgm:spPr/>
    </dgm:pt>
    <dgm:pt modelId="{F66E6ACE-6ABA-4ECB-8AAF-83D79496A9C4}" type="pres">
      <dgm:prSet presAssocID="{14BC708E-A0A1-4102-88E4-E75128B4E51E}" presName="node" presStyleLbl="node1" presStyleIdx="1" presStyleCnt="6">
        <dgm:presLayoutVars>
          <dgm:bulletEnabled val="1"/>
        </dgm:presLayoutVars>
      </dgm:prSet>
      <dgm:spPr/>
    </dgm:pt>
    <dgm:pt modelId="{B14ED875-CB87-40F5-AE95-947C6BCD44B4}" type="pres">
      <dgm:prSet presAssocID="{7519C821-85FB-4CA3-BEB5-E4BFBC529B83}" presName="sibTrans" presStyleLbl="sibTrans1D1" presStyleIdx="1" presStyleCnt="5"/>
      <dgm:spPr/>
    </dgm:pt>
    <dgm:pt modelId="{06AF0AF9-F534-490B-BD37-E5E99C620718}" type="pres">
      <dgm:prSet presAssocID="{7519C821-85FB-4CA3-BEB5-E4BFBC529B83}" presName="connectorText" presStyleLbl="sibTrans1D1" presStyleIdx="1" presStyleCnt="5"/>
      <dgm:spPr/>
    </dgm:pt>
    <dgm:pt modelId="{7064E4AA-DF42-48D2-9A04-905201F15FDD}" type="pres">
      <dgm:prSet presAssocID="{C6D21269-399B-4BA2-8621-C7B9DA1E1B8F}" presName="node" presStyleLbl="node1" presStyleIdx="2" presStyleCnt="6">
        <dgm:presLayoutVars>
          <dgm:bulletEnabled val="1"/>
        </dgm:presLayoutVars>
      </dgm:prSet>
      <dgm:spPr/>
    </dgm:pt>
    <dgm:pt modelId="{0582DE76-E2D9-41A4-A8E5-7ABE65D97168}" type="pres">
      <dgm:prSet presAssocID="{C79B0F2C-DDB4-44EB-89F7-717146B88B10}" presName="sibTrans" presStyleLbl="sibTrans1D1" presStyleIdx="2" presStyleCnt="5"/>
      <dgm:spPr/>
    </dgm:pt>
    <dgm:pt modelId="{D16139CB-537C-445E-A48A-044F351CD421}" type="pres">
      <dgm:prSet presAssocID="{C79B0F2C-DDB4-44EB-89F7-717146B88B10}" presName="connectorText" presStyleLbl="sibTrans1D1" presStyleIdx="2" presStyleCnt="5"/>
      <dgm:spPr/>
    </dgm:pt>
    <dgm:pt modelId="{06013D40-59C1-41DB-93CB-C7609EBE2F02}" type="pres">
      <dgm:prSet presAssocID="{20451C4F-B611-43E7-8072-AE30B9E51C0D}" presName="node" presStyleLbl="node1" presStyleIdx="3" presStyleCnt="6">
        <dgm:presLayoutVars>
          <dgm:bulletEnabled val="1"/>
        </dgm:presLayoutVars>
      </dgm:prSet>
      <dgm:spPr/>
    </dgm:pt>
    <dgm:pt modelId="{7E828AAB-7DB0-4B78-A5F5-661CF193561C}" type="pres">
      <dgm:prSet presAssocID="{ACE398DB-9478-4AF9-A759-5B89AADF3622}" presName="sibTrans" presStyleLbl="sibTrans1D1" presStyleIdx="3" presStyleCnt="5"/>
      <dgm:spPr/>
    </dgm:pt>
    <dgm:pt modelId="{4CA9079B-B056-48F0-8AB0-7018B2B46A85}" type="pres">
      <dgm:prSet presAssocID="{ACE398DB-9478-4AF9-A759-5B89AADF3622}" presName="connectorText" presStyleLbl="sibTrans1D1" presStyleIdx="3" presStyleCnt="5"/>
      <dgm:spPr/>
    </dgm:pt>
    <dgm:pt modelId="{EA10F5B5-D1CF-466E-AF96-D712261D3799}" type="pres">
      <dgm:prSet presAssocID="{80B6B392-4F96-486A-B1AD-AEF28AFBED28}" presName="node" presStyleLbl="node1" presStyleIdx="4" presStyleCnt="6">
        <dgm:presLayoutVars>
          <dgm:bulletEnabled val="1"/>
        </dgm:presLayoutVars>
      </dgm:prSet>
      <dgm:spPr/>
    </dgm:pt>
    <dgm:pt modelId="{B6A4655F-3061-4D01-8547-7DE46B894DEE}" type="pres">
      <dgm:prSet presAssocID="{94634181-D57C-462F-8E9F-0011D2333370}" presName="sibTrans" presStyleLbl="sibTrans1D1" presStyleIdx="4" presStyleCnt="5"/>
      <dgm:spPr/>
    </dgm:pt>
    <dgm:pt modelId="{A708CD8C-0FB2-404F-8181-8D1744AF7C09}" type="pres">
      <dgm:prSet presAssocID="{94634181-D57C-462F-8E9F-0011D2333370}" presName="connectorText" presStyleLbl="sibTrans1D1" presStyleIdx="4" presStyleCnt="5"/>
      <dgm:spPr/>
    </dgm:pt>
    <dgm:pt modelId="{DFAA36C3-49D9-422C-9047-9B15AA7E8141}" type="pres">
      <dgm:prSet presAssocID="{D529B9FF-6471-402D-A9E3-3B7617A5A70C}" presName="node" presStyleLbl="node1" presStyleIdx="5" presStyleCnt="6">
        <dgm:presLayoutVars>
          <dgm:bulletEnabled val="1"/>
        </dgm:presLayoutVars>
      </dgm:prSet>
      <dgm:spPr/>
    </dgm:pt>
  </dgm:ptLst>
  <dgm:cxnLst>
    <dgm:cxn modelId="{CE1A8300-DCD5-4811-BFB6-7553B54BA566}" type="presOf" srcId="{80B6B392-4F96-486A-B1AD-AEF28AFBED28}" destId="{EA10F5B5-D1CF-466E-AF96-D712261D3799}" srcOrd="0" destOrd="0" presId="urn:microsoft.com/office/officeart/2005/8/layout/bProcess3"/>
    <dgm:cxn modelId="{79223A1F-F039-468B-8F2D-D34276054555}" type="presOf" srcId="{14BC708E-A0A1-4102-88E4-E75128B4E51E}" destId="{F66E6ACE-6ABA-4ECB-8AAF-83D79496A9C4}" srcOrd="0" destOrd="0" presId="urn:microsoft.com/office/officeart/2005/8/layout/bProcess3"/>
    <dgm:cxn modelId="{82183D25-6F4F-461B-A550-FF138B9F84DA}" type="presOf" srcId="{C79B0F2C-DDB4-44EB-89F7-717146B88B10}" destId="{0582DE76-E2D9-41A4-A8E5-7ABE65D97168}" srcOrd="0" destOrd="0" presId="urn:microsoft.com/office/officeart/2005/8/layout/bProcess3"/>
    <dgm:cxn modelId="{56ADA02B-9055-4F39-B74D-2D556F11DDB6}" srcId="{E1B432F4-5FDB-4518-9272-2F3934AC6AA2}" destId="{B633A646-2062-4841-AF18-847B074C6716}" srcOrd="0" destOrd="0" parTransId="{DB4A5689-BD48-4D3D-8017-D1E3C49B0DDB}" sibTransId="{1397C75F-5FD8-4120-9A24-A246D042942B}"/>
    <dgm:cxn modelId="{2399682E-62D7-4FC3-A745-267585ABA956}" type="presOf" srcId="{E1B432F4-5FDB-4518-9272-2F3934AC6AA2}" destId="{71669C40-4372-43AA-8343-01F1DC56F024}" srcOrd="0" destOrd="0" presId="urn:microsoft.com/office/officeart/2005/8/layout/bProcess3"/>
    <dgm:cxn modelId="{E4AD895B-72A4-4A6B-A7F4-C77A53EC51BC}" srcId="{E1B432F4-5FDB-4518-9272-2F3934AC6AA2}" destId="{C6D21269-399B-4BA2-8621-C7B9DA1E1B8F}" srcOrd="2" destOrd="0" parTransId="{AA3929B3-1058-4240-AD5D-9518D4976567}" sibTransId="{C79B0F2C-DDB4-44EB-89F7-717146B88B10}"/>
    <dgm:cxn modelId="{B8B21641-4176-4266-830C-D0A33FE195A9}" type="presOf" srcId="{7519C821-85FB-4CA3-BEB5-E4BFBC529B83}" destId="{06AF0AF9-F534-490B-BD37-E5E99C620718}" srcOrd="1" destOrd="0" presId="urn:microsoft.com/office/officeart/2005/8/layout/bProcess3"/>
    <dgm:cxn modelId="{F052EA68-13BB-46E3-9757-4069E233702D}" type="presOf" srcId="{D529B9FF-6471-402D-A9E3-3B7617A5A70C}" destId="{DFAA36C3-49D9-422C-9047-9B15AA7E8141}" srcOrd="0" destOrd="0" presId="urn:microsoft.com/office/officeart/2005/8/layout/bProcess3"/>
    <dgm:cxn modelId="{3C67FE68-180D-4A3E-B8AA-F9380F7989DA}" type="presOf" srcId="{ACE398DB-9478-4AF9-A759-5B89AADF3622}" destId="{7E828AAB-7DB0-4B78-A5F5-661CF193561C}" srcOrd="0" destOrd="0" presId="urn:microsoft.com/office/officeart/2005/8/layout/bProcess3"/>
    <dgm:cxn modelId="{46C0E369-9BAD-4A3E-9934-E7DB2B28FECB}" type="presOf" srcId="{7519C821-85FB-4CA3-BEB5-E4BFBC529B83}" destId="{B14ED875-CB87-40F5-AE95-947C6BCD44B4}" srcOrd="0" destOrd="0" presId="urn:microsoft.com/office/officeart/2005/8/layout/bProcess3"/>
    <dgm:cxn modelId="{A773CE6A-001A-428C-A3AD-9A300CE2F0CA}" type="presOf" srcId="{C6D21269-399B-4BA2-8621-C7B9DA1E1B8F}" destId="{7064E4AA-DF42-48D2-9A04-905201F15FDD}" srcOrd="0" destOrd="0" presId="urn:microsoft.com/office/officeart/2005/8/layout/bProcess3"/>
    <dgm:cxn modelId="{84250A6B-CC54-431C-8659-A373C1DB9F3A}" type="presOf" srcId="{94634181-D57C-462F-8E9F-0011D2333370}" destId="{A708CD8C-0FB2-404F-8181-8D1744AF7C09}" srcOrd="1" destOrd="0" presId="urn:microsoft.com/office/officeart/2005/8/layout/bProcess3"/>
    <dgm:cxn modelId="{2848ED6F-2550-48B9-A36C-DDEF0ED4A344}" srcId="{E1B432F4-5FDB-4518-9272-2F3934AC6AA2}" destId="{D529B9FF-6471-402D-A9E3-3B7617A5A70C}" srcOrd="5" destOrd="0" parTransId="{AB706074-BC92-4799-B635-9EE85EB7E440}" sibTransId="{A8F9083B-49CA-4B1E-801E-FDF6101E83B9}"/>
    <dgm:cxn modelId="{5A4B5A7D-5940-4C02-AE18-A0AECC677C7A}" type="presOf" srcId="{C79B0F2C-DDB4-44EB-89F7-717146B88B10}" destId="{D16139CB-537C-445E-A48A-044F351CD421}" srcOrd="1" destOrd="0" presId="urn:microsoft.com/office/officeart/2005/8/layout/bProcess3"/>
    <dgm:cxn modelId="{4AC89C98-79D6-499F-8A0F-180E9319CD96}" srcId="{E1B432F4-5FDB-4518-9272-2F3934AC6AA2}" destId="{20451C4F-B611-43E7-8072-AE30B9E51C0D}" srcOrd="3" destOrd="0" parTransId="{97D64351-6C25-447E-A65A-31886C3B4ABE}" sibTransId="{ACE398DB-9478-4AF9-A759-5B89AADF3622}"/>
    <dgm:cxn modelId="{7B2F1CA3-0A61-43F6-AA00-92D1BEF2727F}" srcId="{E1B432F4-5FDB-4518-9272-2F3934AC6AA2}" destId="{80B6B392-4F96-486A-B1AD-AEF28AFBED28}" srcOrd="4" destOrd="0" parTransId="{95A81CC2-5D4E-4F14-9406-46CDBAE77556}" sibTransId="{94634181-D57C-462F-8E9F-0011D2333370}"/>
    <dgm:cxn modelId="{42ECCAA3-BD5F-4221-948D-A9B68DAFE833}" type="presOf" srcId="{1397C75F-5FD8-4120-9A24-A246D042942B}" destId="{412F7BD3-A028-4722-A400-37CE0C528CDE}" srcOrd="1" destOrd="0" presId="urn:microsoft.com/office/officeart/2005/8/layout/bProcess3"/>
    <dgm:cxn modelId="{272677BA-49AC-4011-A88A-FEFC82A2CC27}" type="presOf" srcId="{ACE398DB-9478-4AF9-A759-5B89AADF3622}" destId="{4CA9079B-B056-48F0-8AB0-7018B2B46A85}" srcOrd="1" destOrd="0" presId="urn:microsoft.com/office/officeart/2005/8/layout/bProcess3"/>
    <dgm:cxn modelId="{44504ABE-94FB-419B-9475-362658C99018}" type="presOf" srcId="{20451C4F-B611-43E7-8072-AE30B9E51C0D}" destId="{06013D40-59C1-41DB-93CB-C7609EBE2F02}" srcOrd="0" destOrd="0" presId="urn:microsoft.com/office/officeart/2005/8/layout/bProcess3"/>
    <dgm:cxn modelId="{7BC465C3-B3B4-417B-80AD-12D00D90C388}" type="presOf" srcId="{1397C75F-5FD8-4120-9A24-A246D042942B}" destId="{EFBECFB6-D6FD-4732-9774-7FB594394FFC}" srcOrd="0" destOrd="0" presId="urn:microsoft.com/office/officeart/2005/8/layout/bProcess3"/>
    <dgm:cxn modelId="{EB9839C5-F324-41C4-8950-5284E09FB71E}" srcId="{E1B432F4-5FDB-4518-9272-2F3934AC6AA2}" destId="{14BC708E-A0A1-4102-88E4-E75128B4E51E}" srcOrd="1" destOrd="0" parTransId="{CF221EFF-354A-47A9-A498-1F0BBF01ECB8}" sibTransId="{7519C821-85FB-4CA3-BEB5-E4BFBC529B83}"/>
    <dgm:cxn modelId="{285500D7-AFCD-4ADF-92C5-1A3D80FC0F6E}" type="presOf" srcId="{94634181-D57C-462F-8E9F-0011D2333370}" destId="{B6A4655F-3061-4D01-8547-7DE46B894DEE}" srcOrd="0" destOrd="0" presId="urn:microsoft.com/office/officeart/2005/8/layout/bProcess3"/>
    <dgm:cxn modelId="{1E4C5BEF-3A0D-4251-A094-A1F516EDFFF6}" type="presOf" srcId="{B633A646-2062-4841-AF18-847B074C6716}" destId="{A268B1D3-B05D-4DF6-AFF6-034EC6882CBA}" srcOrd="0" destOrd="0" presId="urn:microsoft.com/office/officeart/2005/8/layout/bProcess3"/>
    <dgm:cxn modelId="{7178243A-7CC5-4AD8-A866-8448F6A9AC1C}" type="presParOf" srcId="{71669C40-4372-43AA-8343-01F1DC56F024}" destId="{A268B1D3-B05D-4DF6-AFF6-034EC6882CBA}" srcOrd="0" destOrd="0" presId="urn:microsoft.com/office/officeart/2005/8/layout/bProcess3"/>
    <dgm:cxn modelId="{3944565E-FE55-4E35-B564-BC6E6595CD81}" type="presParOf" srcId="{71669C40-4372-43AA-8343-01F1DC56F024}" destId="{EFBECFB6-D6FD-4732-9774-7FB594394FFC}" srcOrd="1" destOrd="0" presId="urn:microsoft.com/office/officeart/2005/8/layout/bProcess3"/>
    <dgm:cxn modelId="{F8ED496F-3F22-4038-9469-71A419C0DC01}" type="presParOf" srcId="{EFBECFB6-D6FD-4732-9774-7FB594394FFC}" destId="{412F7BD3-A028-4722-A400-37CE0C528CDE}" srcOrd="0" destOrd="0" presId="urn:microsoft.com/office/officeart/2005/8/layout/bProcess3"/>
    <dgm:cxn modelId="{81AC2CED-20F2-4193-BA8A-FE92CC5CF22E}" type="presParOf" srcId="{71669C40-4372-43AA-8343-01F1DC56F024}" destId="{F66E6ACE-6ABA-4ECB-8AAF-83D79496A9C4}" srcOrd="2" destOrd="0" presId="urn:microsoft.com/office/officeart/2005/8/layout/bProcess3"/>
    <dgm:cxn modelId="{D3B5E2FE-D8BC-406B-B132-EA2B4DA843BA}" type="presParOf" srcId="{71669C40-4372-43AA-8343-01F1DC56F024}" destId="{B14ED875-CB87-40F5-AE95-947C6BCD44B4}" srcOrd="3" destOrd="0" presId="urn:microsoft.com/office/officeart/2005/8/layout/bProcess3"/>
    <dgm:cxn modelId="{F0B0234D-79FD-476F-9BA6-01327253F769}" type="presParOf" srcId="{B14ED875-CB87-40F5-AE95-947C6BCD44B4}" destId="{06AF0AF9-F534-490B-BD37-E5E99C620718}" srcOrd="0" destOrd="0" presId="urn:microsoft.com/office/officeart/2005/8/layout/bProcess3"/>
    <dgm:cxn modelId="{098A55FC-286F-4CFD-AE58-124A078279FF}" type="presParOf" srcId="{71669C40-4372-43AA-8343-01F1DC56F024}" destId="{7064E4AA-DF42-48D2-9A04-905201F15FDD}" srcOrd="4" destOrd="0" presId="urn:microsoft.com/office/officeart/2005/8/layout/bProcess3"/>
    <dgm:cxn modelId="{C959CF38-CA33-46E4-AE37-C6964426D307}" type="presParOf" srcId="{71669C40-4372-43AA-8343-01F1DC56F024}" destId="{0582DE76-E2D9-41A4-A8E5-7ABE65D97168}" srcOrd="5" destOrd="0" presId="urn:microsoft.com/office/officeart/2005/8/layout/bProcess3"/>
    <dgm:cxn modelId="{01381420-9656-478E-90D4-66FDBFF0F827}" type="presParOf" srcId="{0582DE76-E2D9-41A4-A8E5-7ABE65D97168}" destId="{D16139CB-537C-445E-A48A-044F351CD421}" srcOrd="0" destOrd="0" presId="urn:microsoft.com/office/officeart/2005/8/layout/bProcess3"/>
    <dgm:cxn modelId="{F864C49B-F406-481A-98C9-75EF8340780C}" type="presParOf" srcId="{71669C40-4372-43AA-8343-01F1DC56F024}" destId="{06013D40-59C1-41DB-93CB-C7609EBE2F02}" srcOrd="6" destOrd="0" presId="urn:microsoft.com/office/officeart/2005/8/layout/bProcess3"/>
    <dgm:cxn modelId="{A797E842-A538-4493-90D3-A86AFA11866A}" type="presParOf" srcId="{71669C40-4372-43AA-8343-01F1DC56F024}" destId="{7E828AAB-7DB0-4B78-A5F5-661CF193561C}" srcOrd="7" destOrd="0" presId="urn:microsoft.com/office/officeart/2005/8/layout/bProcess3"/>
    <dgm:cxn modelId="{D2501CFC-212C-4CAF-ADDE-5DB4D41396D5}" type="presParOf" srcId="{7E828AAB-7DB0-4B78-A5F5-661CF193561C}" destId="{4CA9079B-B056-48F0-8AB0-7018B2B46A85}" srcOrd="0" destOrd="0" presId="urn:microsoft.com/office/officeart/2005/8/layout/bProcess3"/>
    <dgm:cxn modelId="{1C89D744-1A49-491A-888D-FAE271AF156A}" type="presParOf" srcId="{71669C40-4372-43AA-8343-01F1DC56F024}" destId="{EA10F5B5-D1CF-466E-AF96-D712261D3799}" srcOrd="8" destOrd="0" presId="urn:microsoft.com/office/officeart/2005/8/layout/bProcess3"/>
    <dgm:cxn modelId="{B1591B87-7D0A-44B8-B307-92DF1D9B5F2B}" type="presParOf" srcId="{71669C40-4372-43AA-8343-01F1DC56F024}" destId="{B6A4655F-3061-4D01-8547-7DE46B894DEE}" srcOrd="9" destOrd="0" presId="urn:microsoft.com/office/officeart/2005/8/layout/bProcess3"/>
    <dgm:cxn modelId="{C87F5F06-545D-4DAF-8FFD-EBF97ABCDA85}" type="presParOf" srcId="{B6A4655F-3061-4D01-8547-7DE46B894DEE}" destId="{A708CD8C-0FB2-404F-8181-8D1744AF7C09}" srcOrd="0" destOrd="0" presId="urn:microsoft.com/office/officeart/2005/8/layout/bProcess3"/>
    <dgm:cxn modelId="{DB14B30A-4098-422A-A7C2-810F03EAAEFC}" type="presParOf" srcId="{71669C40-4372-43AA-8343-01F1DC56F024}" destId="{DFAA36C3-49D9-422C-9047-9B15AA7E8141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ECFB6-D6FD-4732-9774-7FB594394FFC}">
      <dsp:nvSpPr>
        <dsp:cNvPr id="0" name=""/>
        <dsp:cNvSpPr/>
      </dsp:nvSpPr>
      <dsp:spPr>
        <a:xfrm>
          <a:off x="3262782" y="854917"/>
          <a:ext cx="6575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7546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noProof="0">
            <a:effectLst>
              <a:glow rad="152400">
                <a:schemeClr val="bg1">
                  <a:alpha val="19000"/>
                </a:schemeClr>
              </a:glow>
            </a:effectLst>
          </a:endParaRPr>
        </a:p>
      </dsp:txBody>
      <dsp:txXfrm>
        <a:off x="3574352" y="897197"/>
        <a:ext cx="34407" cy="6881"/>
      </dsp:txXfrm>
    </dsp:sp>
    <dsp:sp modelId="{A268B1D3-B05D-4DF6-AFF6-034EC6882CBA}">
      <dsp:nvSpPr>
        <dsp:cNvPr id="0" name=""/>
        <dsp:cNvSpPr/>
      </dsp:nvSpPr>
      <dsp:spPr>
        <a:xfrm>
          <a:off x="272640" y="3055"/>
          <a:ext cx="2991942" cy="17951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>
              <a:solidFill>
                <a:schemeClr val="tx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  <a:latin typeface="Gill Sans MT"/>
            </a:rPr>
            <a:t>Women in Aviation- Intro</a:t>
          </a:r>
        </a:p>
      </dsp:txBody>
      <dsp:txXfrm>
        <a:off x="272640" y="3055"/>
        <a:ext cx="2991942" cy="1795165"/>
      </dsp:txXfrm>
    </dsp:sp>
    <dsp:sp modelId="{B14ED875-CB87-40F5-AE95-947C6BCD44B4}">
      <dsp:nvSpPr>
        <dsp:cNvPr id="0" name=""/>
        <dsp:cNvSpPr/>
      </dsp:nvSpPr>
      <dsp:spPr>
        <a:xfrm>
          <a:off x="1768611" y="1796420"/>
          <a:ext cx="3680089" cy="657546"/>
        </a:xfrm>
        <a:custGeom>
          <a:avLst/>
          <a:gdLst/>
          <a:ahLst/>
          <a:cxnLst/>
          <a:rect l="0" t="0" r="0" b="0"/>
          <a:pathLst>
            <a:path>
              <a:moveTo>
                <a:pt x="3680089" y="0"/>
              </a:moveTo>
              <a:lnTo>
                <a:pt x="3680089" y="345873"/>
              </a:lnTo>
              <a:lnTo>
                <a:pt x="0" y="345873"/>
              </a:lnTo>
              <a:lnTo>
                <a:pt x="0" y="657546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noProof="0">
            <a:effectLst>
              <a:glow rad="152400">
                <a:schemeClr val="bg1">
                  <a:alpha val="19000"/>
                </a:schemeClr>
              </a:glow>
            </a:effectLst>
          </a:endParaRPr>
        </a:p>
      </dsp:txBody>
      <dsp:txXfrm>
        <a:off x="3515059" y="2121753"/>
        <a:ext cx="187193" cy="6881"/>
      </dsp:txXfrm>
    </dsp:sp>
    <dsp:sp modelId="{F66E6ACE-6ABA-4ECB-8AAF-83D79496A9C4}">
      <dsp:nvSpPr>
        <dsp:cNvPr id="0" name=""/>
        <dsp:cNvSpPr/>
      </dsp:nvSpPr>
      <dsp:spPr>
        <a:xfrm>
          <a:off x="3952729" y="3055"/>
          <a:ext cx="2991942" cy="17951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noProof="0">
              <a:solidFill>
                <a:schemeClr val="tx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What people say?</a:t>
          </a:r>
        </a:p>
      </dsp:txBody>
      <dsp:txXfrm>
        <a:off x="3952729" y="3055"/>
        <a:ext cx="2991942" cy="1795165"/>
      </dsp:txXfrm>
    </dsp:sp>
    <dsp:sp modelId="{0582DE76-E2D9-41A4-A8E5-7ABE65D97168}">
      <dsp:nvSpPr>
        <dsp:cNvPr id="0" name=""/>
        <dsp:cNvSpPr/>
      </dsp:nvSpPr>
      <dsp:spPr>
        <a:xfrm>
          <a:off x="3262782" y="3338230"/>
          <a:ext cx="6575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7546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noProof="0">
            <a:effectLst>
              <a:glow rad="152400">
                <a:schemeClr val="bg1">
                  <a:alpha val="19000"/>
                </a:schemeClr>
              </a:glow>
            </a:effectLst>
          </a:endParaRPr>
        </a:p>
      </dsp:txBody>
      <dsp:txXfrm>
        <a:off x="3574352" y="3380509"/>
        <a:ext cx="34407" cy="6881"/>
      </dsp:txXfrm>
    </dsp:sp>
    <dsp:sp modelId="{7064E4AA-DF42-48D2-9A04-905201F15FDD}">
      <dsp:nvSpPr>
        <dsp:cNvPr id="0" name=""/>
        <dsp:cNvSpPr/>
      </dsp:nvSpPr>
      <dsp:spPr>
        <a:xfrm>
          <a:off x="272640" y="2486367"/>
          <a:ext cx="2991942" cy="17951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noProof="0">
              <a:solidFill>
                <a:schemeClr val="tx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Why women are great pilots</a:t>
          </a:r>
        </a:p>
      </dsp:txBody>
      <dsp:txXfrm>
        <a:off x="272640" y="2486367"/>
        <a:ext cx="2991942" cy="1795165"/>
      </dsp:txXfrm>
    </dsp:sp>
    <dsp:sp modelId="{7E828AAB-7DB0-4B78-A5F5-661CF193561C}">
      <dsp:nvSpPr>
        <dsp:cNvPr id="0" name=""/>
        <dsp:cNvSpPr/>
      </dsp:nvSpPr>
      <dsp:spPr>
        <a:xfrm>
          <a:off x="1768611" y="4279732"/>
          <a:ext cx="3680089" cy="657546"/>
        </a:xfrm>
        <a:custGeom>
          <a:avLst/>
          <a:gdLst/>
          <a:ahLst/>
          <a:cxnLst/>
          <a:rect l="0" t="0" r="0" b="0"/>
          <a:pathLst>
            <a:path>
              <a:moveTo>
                <a:pt x="3680089" y="0"/>
              </a:moveTo>
              <a:lnTo>
                <a:pt x="3680089" y="345873"/>
              </a:lnTo>
              <a:lnTo>
                <a:pt x="0" y="345873"/>
              </a:lnTo>
              <a:lnTo>
                <a:pt x="0" y="657546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15059" y="4605065"/>
        <a:ext cx="187193" cy="6881"/>
      </dsp:txXfrm>
    </dsp:sp>
    <dsp:sp modelId="{06013D40-59C1-41DB-93CB-C7609EBE2F02}">
      <dsp:nvSpPr>
        <dsp:cNvPr id="0" name=""/>
        <dsp:cNvSpPr/>
      </dsp:nvSpPr>
      <dsp:spPr>
        <a:xfrm>
          <a:off x="3952729" y="2486367"/>
          <a:ext cx="2991942" cy="17951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noProof="0">
              <a:solidFill>
                <a:schemeClr val="tx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How can we increase number of aviatrixes?</a:t>
          </a:r>
        </a:p>
      </dsp:txBody>
      <dsp:txXfrm>
        <a:off x="3952729" y="2486367"/>
        <a:ext cx="2991942" cy="1795165"/>
      </dsp:txXfrm>
    </dsp:sp>
    <dsp:sp modelId="{B6A4655F-3061-4D01-8547-7DE46B894DEE}">
      <dsp:nvSpPr>
        <dsp:cNvPr id="0" name=""/>
        <dsp:cNvSpPr/>
      </dsp:nvSpPr>
      <dsp:spPr>
        <a:xfrm>
          <a:off x="3262782" y="5821542"/>
          <a:ext cx="6575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7546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74352" y="5863821"/>
        <a:ext cx="34407" cy="6881"/>
      </dsp:txXfrm>
    </dsp:sp>
    <dsp:sp modelId="{EA10F5B5-D1CF-466E-AF96-D712261D3799}">
      <dsp:nvSpPr>
        <dsp:cNvPr id="0" name=""/>
        <dsp:cNvSpPr/>
      </dsp:nvSpPr>
      <dsp:spPr>
        <a:xfrm>
          <a:off x="272640" y="4969679"/>
          <a:ext cx="2991942" cy="17951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noProof="0">
              <a:solidFill>
                <a:schemeClr val="tx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Conclusion</a:t>
          </a:r>
        </a:p>
      </dsp:txBody>
      <dsp:txXfrm>
        <a:off x="272640" y="4969679"/>
        <a:ext cx="2991942" cy="1795165"/>
      </dsp:txXfrm>
    </dsp:sp>
    <dsp:sp modelId="{DFAA36C3-49D9-422C-9047-9B15AA7E8141}">
      <dsp:nvSpPr>
        <dsp:cNvPr id="0" name=""/>
        <dsp:cNvSpPr/>
      </dsp:nvSpPr>
      <dsp:spPr>
        <a:xfrm>
          <a:off x="3952729" y="4969679"/>
          <a:ext cx="2991942" cy="17951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noProof="0">
              <a:solidFill>
                <a:schemeClr val="tx1"/>
              </a:solidFill>
              <a:effectLst>
                <a:glow rad="152400">
                  <a:schemeClr val="bg1">
                    <a:alpha val="19000"/>
                  </a:schemeClr>
                </a:glow>
              </a:effectLst>
            </a:rPr>
            <a:t>Works cited page</a:t>
          </a:r>
        </a:p>
      </dsp:txBody>
      <dsp:txXfrm>
        <a:off x="3952729" y="4969679"/>
        <a:ext cx="2991942" cy="1795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77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2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3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7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61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8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889930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8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5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16C4C9A-3960-41CF-A4E9-2A8FB932454B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8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0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2483" y="2386744"/>
            <a:ext cx="5841322" cy="1645920"/>
          </a:xfrm>
        </p:spPr>
        <p:txBody>
          <a:bodyPr>
            <a:normAutofit/>
          </a:bodyPr>
          <a:lstStyle/>
          <a:p>
            <a:r>
              <a:rPr lang="en-US" sz="3000" b="1" u="sng"/>
              <a:t>AVIATRIX</a:t>
            </a:r>
            <a:br>
              <a:rPr lang="en-US" sz="3000" b="1" u="sng"/>
            </a:br>
            <a:r>
              <a:rPr lang="en-US" sz="3000"/>
              <a:t>THE FUTURE OF THE SKIES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5378" y="4352544"/>
            <a:ext cx="3798770" cy="12398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By Ewelina Randall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3DEE68-6B15-49E1-8C6F-EE553B059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30" y="640080"/>
            <a:ext cx="5455920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3F07C8-CCA3-4D2E-A900-8396148C1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8" y="802767"/>
            <a:ext cx="5129784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erson sitting in a chair&#10;&#10;Description generated with very high confidence">
            <a:extLst>
              <a:ext uri="{FF2B5EF4-FFF2-40B4-BE49-F238E27FC236}">
                <a16:creationId xmlns:a16="http://schemas.microsoft.com/office/drawing/2014/main" id="{D6024D8E-9058-44AB-8034-8A8CC927B4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71" r="10173" b="2"/>
          <a:stretch/>
        </p:blipFill>
        <p:spPr>
          <a:xfrm>
            <a:off x="1126238" y="1122807"/>
            <a:ext cx="4489704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60" y="2681103"/>
            <a:ext cx="4356011" cy="1495794"/>
          </a:xfrm>
          <a:noFill/>
          <a:ln w="31750" cap="sq">
            <a:solidFill>
              <a:srgbClr val="FFFFFF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how to change it? </a:t>
            </a:r>
            <a:endParaRPr lang="en-US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7DA64A07-CEC3-4859-AA2F-8E9AD3966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0305" y="395177"/>
            <a:ext cx="7111502" cy="616435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endParaRPr lang="en-US" sz="2800"/>
          </a:p>
          <a:p>
            <a:pPr marL="285750" indent="-285750">
              <a:lnSpc>
                <a:spcPct val="150000"/>
              </a:lnSpc>
              <a:buFont typeface="Wingdings" panose="020B0604020202020204" pitchFamily="34" charset="0"/>
              <a:buChar char="Ø"/>
            </a:pPr>
            <a:r>
              <a:rPr lang="en-US" sz="2800"/>
              <a:t>Women in Aviation International, The Ninety-Nines</a:t>
            </a:r>
          </a:p>
          <a:p>
            <a:pPr marL="285750" indent="-285750">
              <a:lnSpc>
                <a:spcPct val="150000"/>
              </a:lnSpc>
              <a:buFont typeface="Wingdings" panose="020B0604020202020204" pitchFamily="34" charset="0"/>
              <a:buChar char="Ø"/>
            </a:pPr>
            <a:r>
              <a:rPr lang="en-US" sz="2800" b="1"/>
              <a:t>Encourage young girls</a:t>
            </a:r>
            <a:r>
              <a:rPr lang="en-US" sz="2800"/>
              <a:t> to be part of STEM and fly!</a:t>
            </a:r>
          </a:p>
          <a:p>
            <a:pPr marL="285750" indent="-285750">
              <a:lnSpc>
                <a:spcPct val="150000"/>
              </a:lnSpc>
              <a:buFont typeface="Wingdings" panose="020B0604020202020204" pitchFamily="34" charset="0"/>
              <a:buChar char="Ø"/>
            </a:pPr>
            <a:r>
              <a:rPr lang="en-US" sz="2800" b="1"/>
              <a:t>Be nice</a:t>
            </a:r>
            <a:r>
              <a:rPr lang="en-US" sz="2800"/>
              <a:t> and friendly</a:t>
            </a:r>
          </a:p>
          <a:p>
            <a:pPr marL="285750" indent="-285750">
              <a:lnSpc>
                <a:spcPct val="150000"/>
              </a:lnSpc>
              <a:buFont typeface="Wingdings" panose="020B0604020202020204" pitchFamily="34" charset="0"/>
              <a:buChar char="Ø"/>
            </a:pPr>
            <a:r>
              <a:rPr lang="en-US" sz="2800"/>
              <a:t>Follow your </a:t>
            </a:r>
            <a:r>
              <a:rPr lang="en-US" sz="2800" b="1"/>
              <a:t>heart</a:t>
            </a:r>
            <a:r>
              <a:rPr lang="en-US" sz="2800"/>
              <a:t> and pursue your </a:t>
            </a:r>
            <a:r>
              <a:rPr lang="en-US" sz="2800" b="1"/>
              <a:t>passion</a:t>
            </a:r>
          </a:p>
          <a:p>
            <a:pPr marL="285750" indent="-285750">
              <a:buFont typeface="Wingdings" panose="020B0604020202020204" pitchFamily="34" charset="0"/>
              <a:buChar char="Ø"/>
            </a:pPr>
            <a:endParaRPr lang="en-US" sz="2800"/>
          </a:p>
          <a:p>
            <a:pPr marL="285750" indent="-285750">
              <a:buFont typeface="Wingdings" panose="020B0604020202020204" pitchFamily="34" charset="0"/>
              <a:buChar char="Ø"/>
            </a:pPr>
            <a:endParaRPr lang="en-US" sz="2800"/>
          </a:p>
          <a:p>
            <a:pPr marL="285750" indent="-285750">
              <a:buFont typeface="Wingdings" panose="020B0604020202020204" pitchFamily="34" charset="0"/>
              <a:buChar char="Ø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37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7">
            <a:extLst>
              <a:ext uri="{FF2B5EF4-FFF2-40B4-BE49-F238E27FC236}">
                <a16:creationId xmlns:a16="http://schemas.microsoft.com/office/drawing/2014/main" id="{12E8CD4E-6381-4807-AA5B-CE0024A8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59">
            <a:extLst>
              <a:ext uri="{FF2B5EF4-FFF2-40B4-BE49-F238E27FC236}">
                <a16:creationId xmlns:a16="http://schemas.microsoft.com/office/drawing/2014/main" id="{D28445F8-F032-43C9-8D0F-A5155F525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59"/>
            <a:ext cx="5538555" cy="28870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D7277283-E6A6-4B03-BED4-7D0F2BD55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392" y="564019"/>
            <a:ext cx="3520707" cy="2640530"/>
          </a:xfrm>
          <a:prstGeom prst="rect">
            <a:avLst/>
          </a:prstGeom>
        </p:spPr>
      </p:pic>
      <p:sp>
        <p:nvSpPr>
          <p:cNvPr id="63" name="Rectangle 61">
            <a:extLst>
              <a:ext uri="{FF2B5EF4-FFF2-40B4-BE49-F238E27FC236}">
                <a16:creationId xmlns:a16="http://schemas.microsoft.com/office/drawing/2014/main" id="{36A325B5-56A3-425A-B9A3-0CEB7CA1B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2" y="480060"/>
            <a:ext cx="5538555" cy="2887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9" descr="A group of people standing in front of a crowd posing for the camera&#10;&#10;Description generated with very high confidence">
            <a:extLst>
              <a:ext uri="{FF2B5EF4-FFF2-40B4-BE49-F238E27FC236}">
                <a16:creationId xmlns:a16="http://schemas.microsoft.com/office/drawing/2014/main" id="{2AF8C367-56AB-433B-A6D8-519F62F05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829" y="644229"/>
            <a:ext cx="3413760" cy="2560320"/>
          </a:xfrm>
          <a:prstGeom prst="rect">
            <a:avLst/>
          </a:prstGeom>
        </p:spPr>
      </p:pic>
      <p:sp>
        <p:nvSpPr>
          <p:cNvPr id="65" name="Rectangle 63">
            <a:extLst>
              <a:ext uri="{FF2B5EF4-FFF2-40B4-BE49-F238E27FC236}">
                <a16:creationId xmlns:a16="http://schemas.microsoft.com/office/drawing/2014/main" id="{B80DE958-9D45-4CAD-BF1F-FA2ED970B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3" y="3527956"/>
            <a:ext cx="5538554" cy="28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3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58BB8479-91DF-4891-ABEB-335954AA7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152" y="3653451"/>
            <a:ext cx="4900133" cy="256032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BB93B4BF-AD35-4E52-8131-161C5FB9C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2" y="3527956"/>
            <a:ext cx="5538555" cy="28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92A904D9-92D4-473B-BECD-5455B605E7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9669" y="3778285"/>
            <a:ext cx="5212080" cy="23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4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A050B-0C09-4B01-B33F-9A8BD9540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1188720"/>
          </a:xfrm>
        </p:spPr>
        <p:txBody>
          <a:bodyPr>
            <a:normAutofit/>
          </a:bodyPr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57F57-DE60-4C61-B4F2-D3A99D414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45" y="2330786"/>
            <a:ext cx="4563182" cy="377939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buFont typeface="Wingdings" panose="020B0604020202020204" pitchFamily="34" charset="0"/>
              <a:buChar char="Ø"/>
            </a:pPr>
            <a:r>
              <a:rPr lang="en-US" sz="2000"/>
              <a:t>Women </a:t>
            </a:r>
            <a:r>
              <a:rPr lang="en-US" sz="2000" b="1"/>
              <a:t>are discouraged</a:t>
            </a:r>
            <a:r>
              <a:rPr lang="en-US" sz="2000"/>
              <a:t> by aviation industry being built on the male needs</a:t>
            </a:r>
          </a:p>
          <a:p>
            <a:pPr>
              <a:lnSpc>
                <a:spcPct val="150000"/>
              </a:lnSpc>
              <a:buFont typeface="Wingdings" panose="020B0604020202020204" pitchFamily="34" charset="0"/>
              <a:buChar char="Ø"/>
            </a:pPr>
            <a:r>
              <a:rPr lang="en-US" sz="2000" b="1"/>
              <a:t>Aviatrixes are as good</a:t>
            </a:r>
            <a:r>
              <a:rPr lang="en-US" sz="2000"/>
              <a:t> pilots as men</a:t>
            </a:r>
          </a:p>
          <a:p>
            <a:pPr>
              <a:lnSpc>
                <a:spcPct val="150000"/>
              </a:lnSpc>
              <a:buFont typeface="Wingdings" panose="020B0604020202020204" pitchFamily="34" charset="0"/>
              <a:buChar char="Ø"/>
            </a:pPr>
            <a:r>
              <a:rPr lang="en-US" sz="2000"/>
              <a:t>We need </a:t>
            </a:r>
            <a:r>
              <a:rPr lang="en-US" sz="2000" b="1"/>
              <a:t>more women</a:t>
            </a:r>
            <a:r>
              <a:rPr lang="en-US" sz="2000"/>
              <a:t> in aviation </a:t>
            </a:r>
          </a:p>
          <a:p>
            <a:pPr>
              <a:lnSpc>
                <a:spcPct val="150000"/>
              </a:lnSpc>
              <a:buFont typeface="Wingdings" panose="020B0604020202020204" pitchFamily="34" charset="0"/>
              <a:buChar char="Ø"/>
            </a:pPr>
            <a:r>
              <a:rPr lang="en-US" sz="2000"/>
              <a:t>Let's leave stereotypes behind and</a:t>
            </a:r>
            <a:r>
              <a:rPr lang="en-US" sz="2000" b="1"/>
              <a:t> FLY</a:t>
            </a:r>
            <a:r>
              <a:rPr lang="en-US" sz="2000"/>
              <a:t>!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515FC82-3453-4CBE-8895-4CCFF3395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FD847B-65C0-4027-8DFC-70CB42451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erson standing in front of a car&#10;&#10;Description generated with very high confidence">
            <a:extLst>
              <a:ext uri="{FF2B5EF4-FFF2-40B4-BE49-F238E27FC236}">
                <a16:creationId xmlns:a16="http://schemas.microsoft.com/office/drawing/2014/main" id="{4F9D6D5A-2CCF-4537-A7C7-58B8159D6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366" y="1564852"/>
            <a:ext cx="6227064" cy="373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62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A picture containing person, sky, outdoor, boat&#10;&#10;Description generated with very high confidence">
            <a:extLst>
              <a:ext uri="{FF2B5EF4-FFF2-40B4-BE49-F238E27FC236}">
                <a16:creationId xmlns:a16="http://schemas.microsoft.com/office/drawing/2014/main" id="{35E6271F-C014-4E48-9F19-5B652222BB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4326" b="1076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F70220-677A-411B-B416-94321A55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419" y="1712315"/>
            <a:ext cx="7729728" cy="1188720"/>
          </a:xfrm>
          <a:noFill/>
          <a:ln>
            <a:solidFill>
              <a:srgbClr val="FFFFFF"/>
            </a:solidFill>
          </a:ln>
        </p:spPr>
        <p:txBody>
          <a:bodyPr vert="horz" lIns="182880" tIns="182880" rIns="182880" bIns="182880" rtlCol="0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1328-A694-4327-A93A-3D919FD65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49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3105F-F59A-4775-8B24-AA5DEE667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8682" y="217069"/>
            <a:ext cx="7442182" cy="441098"/>
          </a:xfrm>
        </p:spPr>
        <p:txBody>
          <a:bodyPr>
            <a:normAutofit fontScale="90000"/>
          </a:bodyPr>
          <a:lstStyle/>
          <a:p>
            <a:r>
              <a:rPr lang="en-US"/>
              <a:t>WORKS CITED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19E2D-B7FF-4F30-A5A7-5E656CDB8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137" y="768989"/>
            <a:ext cx="10792105" cy="59486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0">
              <a:lnSpc>
                <a:spcPct val="210000"/>
              </a:lnSpc>
              <a:spcBef>
                <a:spcPts val="1100"/>
              </a:spcBef>
              <a:spcAft>
                <a:spcPts val="500"/>
              </a:spcAft>
              <a:buNone/>
            </a:pPr>
            <a:r>
              <a:rPr lang="en-US" sz="1400" err="1">
                <a:solidFill>
                  <a:schemeClr val="tx1"/>
                </a:solidFill>
              </a:rPr>
              <a:t>Bazargan</a:t>
            </a:r>
            <a:r>
              <a:rPr lang="en-US" sz="1400">
                <a:solidFill>
                  <a:schemeClr val="tx1"/>
                </a:solidFill>
              </a:rPr>
              <a:t>, </a:t>
            </a:r>
            <a:r>
              <a:rPr lang="en-US" sz="1400" err="1">
                <a:solidFill>
                  <a:schemeClr val="tx1"/>
                </a:solidFill>
              </a:rPr>
              <a:t>Massoud</a:t>
            </a:r>
            <a:r>
              <a:rPr lang="en-US" sz="1400">
                <a:solidFill>
                  <a:schemeClr val="tx1"/>
                </a:solidFill>
              </a:rPr>
              <a:t>, and  Vitaly </a:t>
            </a:r>
            <a:r>
              <a:rPr lang="en-US" sz="1400" err="1">
                <a:solidFill>
                  <a:schemeClr val="tx1"/>
                </a:solidFill>
              </a:rPr>
              <a:t>Guzhva</a:t>
            </a:r>
            <a:r>
              <a:rPr lang="en-US" sz="1400">
                <a:solidFill>
                  <a:schemeClr val="tx1"/>
                </a:solidFill>
              </a:rPr>
              <a:t> “Impact of Gender, Age and Experience of Pilots on General Aviation Accidents.” </a:t>
            </a:r>
            <a:r>
              <a:rPr lang="en-US" sz="1400" i="1">
                <a:solidFill>
                  <a:schemeClr val="tx1"/>
                </a:solidFill>
              </a:rPr>
              <a:t>Accident  Analysis and Prevention</a:t>
            </a:r>
            <a:r>
              <a:rPr lang="en-US" sz="1400">
                <a:solidFill>
                  <a:schemeClr val="tx1"/>
                </a:solidFill>
              </a:rPr>
              <a:t>. Vol. 43, no. 3. 2011: 962–970. Print.    </a:t>
            </a:r>
            <a:endParaRPr lang="en-US">
              <a:solidFill>
                <a:schemeClr val="tx1"/>
              </a:solidFill>
            </a:endParaRPr>
          </a:p>
          <a:p>
            <a:pPr marL="457200" indent="-4572000">
              <a:lnSpc>
                <a:spcPct val="210000"/>
              </a:lnSpc>
              <a:spcAft>
                <a:spcPts val="500"/>
              </a:spcAft>
              <a:buNone/>
            </a:pPr>
            <a:r>
              <a:rPr lang="en-US" sz="1400">
                <a:solidFill>
                  <a:schemeClr val="tx1"/>
                </a:solidFill>
              </a:rPr>
              <a:t>Eliot </a:t>
            </a:r>
            <a:r>
              <a:rPr lang="en-US" sz="1400" err="1">
                <a:solidFill>
                  <a:schemeClr val="tx1"/>
                </a:solidFill>
              </a:rPr>
              <a:t>Lise</a:t>
            </a:r>
            <a:r>
              <a:rPr lang="en-US" sz="1400">
                <a:solidFill>
                  <a:schemeClr val="tx1"/>
                </a:solidFill>
              </a:rPr>
              <a:t>, “</a:t>
            </a:r>
            <a:r>
              <a:rPr lang="en-US" sz="1400" err="1">
                <a:solidFill>
                  <a:schemeClr val="tx1"/>
                </a:solidFill>
              </a:rPr>
              <a:t>Neurosexism</a:t>
            </a:r>
            <a:r>
              <a:rPr lang="en-US" sz="1400">
                <a:solidFill>
                  <a:schemeClr val="tx1"/>
                </a:solidFill>
              </a:rPr>
              <a:t>: the myth that men and women have different brains”, </a:t>
            </a:r>
            <a:r>
              <a:rPr lang="en-US" sz="1400" i="1">
                <a:solidFill>
                  <a:schemeClr val="tx1"/>
                </a:solidFill>
              </a:rPr>
              <a:t>Nature.com</a:t>
            </a:r>
            <a:r>
              <a:rPr lang="en-US" sz="1400">
                <a:solidFill>
                  <a:schemeClr val="tx1"/>
                </a:solidFill>
              </a:rPr>
              <a:t>, February 27 2019, nature.com/articles/d41586-019-00677-x, Accessed April 14 2019 </a:t>
            </a:r>
          </a:p>
          <a:p>
            <a:pPr marL="457200" indent="-4572000">
              <a:lnSpc>
                <a:spcPct val="210000"/>
              </a:lnSpc>
              <a:spcAft>
                <a:spcPts val="500"/>
              </a:spcAft>
              <a:buNone/>
            </a:pPr>
            <a:r>
              <a:rPr lang="en-US" sz="1400">
                <a:solidFill>
                  <a:schemeClr val="tx1"/>
                </a:solidFill>
              </a:rPr>
              <a:t>Messy Nessy. “Flying Girls: A </a:t>
            </a:r>
            <a:r>
              <a:rPr lang="en-US" sz="1400" err="1">
                <a:solidFill>
                  <a:schemeClr val="tx1"/>
                </a:solidFill>
              </a:rPr>
              <a:t>Compedium</a:t>
            </a:r>
            <a:r>
              <a:rPr lang="en-US" sz="1400">
                <a:solidFill>
                  <a:schemeClr val="tx1"/>
                </a:solidFill>
              </a:rPr>
              <a:t> of WW2 Airplane Pin-Ups”. </a:t>
            </a:r>
            <a:r>
              <a:rPr lang="en-US" sz="1400" i="1">
                <a:solidFill>
                  <a:schemeClr val="tx1"/>
                </a:solidFill>
              </a:rPr>
              <a:t>Messy Nessy</a:t>
            </a:r>
            <a:r>
              <a:rPr lang="en-US" sz="1400">
                <a:solidFill>
                  <a:schemeClr val="tx1"/>
                </a:solidFill>
              </a:rPr>
              <a:t>, March messynessychic.com/2015/08/28/flying-girls-a-compendium-of-ww2-airplane-pin-ups/. Accessed 14 April 2019   </a:t>
            </a:r>
          </a:p>
          <a:p>
            <a:pPr marL="0" indent="-4572000">
              <a:lnSpc>
                <a:spcPct val="210000"/>
              </a:lnSpc>
              <a:spcAft>
                <a:spcPts val="500"/>
              </a:spcAft>
              <a:buNone/>
            </a:pPr>
            <a:r>
              <a:rPr lang="en-US" sz="1400">
                <a:solidFill>
                  <a:schemeClr val="tx1"/>
                </a:solidFill>
              </a:rPr>
              <a:t>Ramm Darryl, “ Glider Pee Tubes”, </a:t>
            </a:r>
            <a:r>
              <a:rPr lang="en-US" sz="1400" i="1">
                <a:solidFill>
                  <a:schemeClr val="tx1"/>
                </a:solidFill>
              </a:rPr>
              <a:t>Darryl’s Blog</a:t>
            </a:r>
            <a:r>
              <a:rPr lang="en-US" sz="1400">
                <a:solidFill>
                  <a:schemeClr val="tx1"/>
                </a:solidFill>
              </a:rPr>
              <a:t>, March 28 2007, darrylramm.wordpress.com/</a:t>
            </a:r>
            <a:r>
              <a:rPr lang="en-US" sz="1400" err="1">
                <a:solidFill>
                  <a:schemeClr val="tx1"/>
                </a:solidFill>
              </a:rPr>
              <a:t>gliderPee</a:t>
            </a:r>
            <a:r>
              <a:rPr lang="en-US" sz="1400">
                <a:solidFill>
                  <a:schemeClr val="tx1"/>
                </a:solidFill>
              </a:rPr>
              <a:t>-tubes/. Accessed April 13 2019 </a:t>
            </a:r>
          </a:p>
          <a:p>
            <a:pPr marL="457200" indent="-4572000">
              <a:lnSpc>
                <a:spcPct val="210000"/>
              </a:lnSpc>
              <a:spcAft>
                <a:spcPts val="500"/>
              </a:spcAft>
              <a:buNone/>
            </a:pPr>
            <a:r>
              <a:rPr lang="en-US" sz="1400">
                <a:solidFill>
                  <a:schemeClr val="tx1"/>
                </a:solidFill>
              </a:rPr>
              <a:t>Tinoco, Janet Kay and </a:t>
            </a:r>
            <a:r>
              <a:rPr lang="en-US" sz="1400" err="1">
                <a:solidFill>
                  <a:schemeClr val="tx1"/>
                </a:solidFill>
              </a:rPr>
              <a:t>Genderie</a:t>
            </a:r>
            <a:r>
              <a:rPr lang="en-US" sz="1400">
                <a:solidFill>
                  <a:schemeClr val="tx1"/>
                </a:solidFill>
              </a:rPr>
              <a:t> Rivera. “Absent Aviators: Gender Issues in Aviation.” </a:t>
            </a:r>
            <a:r>
              <a:rPr lang="en-US" sz="1400" i="1">
                <a:solidFill>
                  <a:schemeClr val="tx1"/>
                </a:solidFill>
              </a:rPr>
              <a:t>Equality, Diversity and Inclusion: An International Journal</a:t>
            </a:r>
            <a:r>
              <a:rPr lang="en-US" sz="1400">
                <a:solidFill>
                  <a:schemeClr val="tx1"/>
                </a:solidFill>
              </a:rPr>
              <a:t>. Vol. 36, no. 1, 2017: 105–107. Print.   </a:t>
            </a:r>
          </a:p>
          <a:p>
            <a:pPr marL="457200" indent="-4572000">
              <a:lnSpc>
                <a:spcPct val="210000"/>
              </a:lnSpc>
              <a:spcAft>
                <a:spcPts val="500"/>
              </a:spcAft>
              <a:buNone/>
            </a:pPr>
            <a:r>
              <a:rPr lang="en-US" sz="1400">
                <a:solidFill>
                  <a:schemeClr val="tx1"/>
                </a:solidFill>
              </a:rPr>
              <a:t>WITW, “Nasa head says a women will walk on the moon an potentially Mars”. </a:t>
            </a:r>
            <a:r>
              <a:rPr lang="en-US" sz="1400" i="1">
                <a:solidFill>
                  <a:schemeClr val="tx1"/>
                </a:solidFill>
              </a:rPr>
              <a:t>Women in the World</a:t>
            </a:r>
            <a:r>
              <a:rPr lang="en-US" sz="1400">
                <a:solidFill>
                  <a:schemeClr val="tx1"/>
                </a:solidFill>
              </a:rPr>
              <a:t>, March 14 2019, womenintheworld.com/2019/03/14/nasa-head-says-a-woman-will-walk-on-the-moon-and-potentially-mars/. Accessed April 14 2019 </a:t>
            </a:r>
          </a:p>
          <a:p>
            <a:pPr marL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87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9DE503-F7C2-4A40-83F4-4DE931E7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OUTLINE</a:t>
            </a:r>
          </a:p>
        </p:txBody>
      </p:sp>
      <p:graphicFrame>
        <p:nvGraphicFramePr>
          <p:cNvPr id="5" name="Content Placeholder 2" descr="Icon Bullets">
            <a:extLst>
              <a:ext uri="{FF2B5EF4-FFF2-40B4-BE49-F238E27FC236}">
                <a16:creationId xmlns:a16="http://schemas.microsoft.com/office/drawing/2014/main" id="{51938B4F-26EE-4238-880D-3CE26A7E4A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822471"/>
              </p:ext>
            </p:extLst>
          </p:nvPr>
        </p:nvGraphicFramePr>
        <p:xfrm>
          <a:off x="4771487" y="1918"/>
          <a:ext cx="7217312" cy="676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4314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60" y="2681103"/>
            <a:ext cx="4356011" cy="1495794"/>
          </a:xfrm>
          <a:noFill/>
          <a:ln w="31750" cap="sq">
            <a:solidFill>
              <a:srgbClr val="FFFFFF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 fontScale="90000"/>
          </a:bodyPr>
          <a:lstStyle/>
          <a:p>
            <a:r>
              <a:rPr lang="en-US">
                <a:solidFill>
                  <a:srgbClr val="FFFFFF"/>
                </a:solidFill>
              </a:rPr>
              <a:t>women in aviation 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intro 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7DA64A07-CEC3-4859-AA2F-8E9AD3966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928" y="6988"/>
            <a:ext cx="7111502" cy="616435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50000"/>
              </a:lnSpc>
            </a:pPr>
            <a:endParaRPr lang="en-US" sz="2800" dirty="0"/>
          </a:p>
          <a:p>
            <a:pPr marL="285750" indent="-285750">
              <a:lnSpc>
                <a:spcPct val="150000"/>
              </a:lnSpc>
              <a:buFont typeface="Wingdings" panose="020B0604020202020204" pitchFamily="34" charset="0"/>
              <a:buChar char="Ø"/>
            </a:pPr>
            <a:r>
              <a:rPr lang="en-US" sz="2800" dirty="0"/>
              <a:t>Women are </a:t>
            </a:r>
            <a:r>
              <a:rPr lang="en-US" sz="2800" b="1" dirty="0"/>
              <a:t>5%</a:t>
            </a:r>
            <a:r>
              <a:rPr lang="en-US" sz="2800" dirty="0"/>
              <a:t> of commercial pilots</a:t>
            </a:r>
          </a:p>
          <a:p>
            <a:pPr marL="285750" indent="-285750">
              <a:lnSpc>
                <a:spcPct val="150000"/>
              </a:lnSpc>
              <a:buFont typeface="Wingdings" panose="020B0604020202020204" pitchFamily="34" charset="0"/>
              <a:buChar char="Ø"/>
            </a:pPr>
            <a:r>
              <a:rPr lang="en-US" sz="2800" b="1" dirty="0"/>
              <a:t>"Aviatrix"</a:t>
            </a:r>
            <a:r>
              <a:rPr lang="en-US" sz="2800" dirty="0"/>
              <a:t>, term that describes female pilot was born in 1907</a:t>
            </a:r>
          </a:p>
          <a:p>
            <a:pPr marL="285750" indent="-285750">
              <a:lnSpc>
                <a:spcPct val="150000"/>
              </a:lnSpc>
              <a:buFont typeface="Wingdings" panose="020B0604020202020204" pitchFamily="34" charset="0"/>
              <a:buChar char="Ø"/>
            </a:pPr>
            <a:r>
              <a:rPr lang="en-US" sz="2800" dirty="0"/>
              <a:t>Nowadays there are </a:t>
            </a:r>
            <a:r>
              <a:rPr lang="en-US" sz="2800" b="1" dirty="0"/>
              <a:t>fewer women pilots than men</a:t>
            </a:r>
            <a:r>
              <a:rPr lang="en-US" sz="2800" dirty="0"/>
              <a:t> due to the industry characteristics </a:t>
            </a:r>
            <a:r>
              <a:rPr lang="en-US" sz="2800"/>
              <a:t>being built </a:t>
            </a:r>
            <a:r>
              <a:rPr lang="en-US" sz="2800" dirty="0"/>
              <a:t>of male needs</a:t>
            </a:r>
          </a:p>
          <a:p>
            <a:pPr marL="285750" indent="-285750">
              <a:lnSpc>
                <a:spcPct val="150000"/>
              </a:lnSpc>
              <a:buFont typeface="Wingdings" panose="020B0604020202020204" pitchFamily="34" charset="0"/>
              <a:buChar char="Ø"/>
            </a:pPr>
            <a:r>
              <a:rPr lang="en-US" sz="2800" dirty="0"/>
              <a:t>Women are </a:t>
            </a:r>
            <a:r>
              <a:rPr lang="en-US" sz="2800" b="1" dirty="0"/>
              <a:t>highly discouraged</a:t>
            </a:r>
            <a:r>
              <a:rPr lang="en-US" sz="2800" dirty="0"/>
              <a:t> what causes their low success rate </a:t>
            </a:r>
          </a:p>
          <a:p>
            <a:pPr marL="285750" indent="-285750">
              <a:buFont typeface="Wingdings" panose="020B0604020202020204" pitchFamily="34" charset="0"/>
              <a:buChar char="Ø"/>
            </a:pPr>
            <a:endParaRPr lang="en-US" sz="2800" dirty="0"/>
          </a:p>
          <a:p>
            <a:pPr marL="285750" indent="-285750">
              <a:buFont typeface="Wingdings" panose="020B0604020202020204" pitchFamily="34" charset="0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005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B5C9D-7BC5-44B4-A160-20AF4FFDE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517" y="5679158"/>
            <a:ext cx="9018336" cy="95060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/>
              <a:t>Aviatrixes today </a:t>
            </a:r>
          </a:p>
        </p:txBody>
      </p:sp>
      <p:pic>
        <p:nvPicPr>
          <p:cNvPr id="13" name="Picture 13" descr="A person standing in front of a computer&#10;&#10;Description generated with very high confidence">
            <a:extLst>
              <a:ext uri="{FF2B5EF4-FFF2-40B4-BE49-F238E27FC236}">
                <a16:creationId xmlns:a16="http://schemas.microsoft.com/office/drawing/2014/main" id="{DFE7DA1D-FA66-4669-B5DE-E68A110A77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65" r="12308" b="3"/>
          <a:stretch/>
        </p:blipFill>
        <p:spPr>
          <a:xfrm>
            <a:off x="1376118" y="325531"/>
            <a:ext cx="2286000" cy="2258568"/>
          </a:xfrm>
          <a:prstGeom prst="rect">
            <a:avLst/>
          </a:prstGeom>
          <a:ln w="38100" cap="sq">
            <a:solidFill>
              <a:srgbClr val="FFFFFF"/>
            </a:solidFill>
            <a:miter lim="800000"/>
          </a:ln>
        </p:spPr>
      </p:pic>
      <p:pic>
        <p:nvPicPr>
          <p:cNvPr id="10" name="Picture 10" descr="A person wearing a suit and tie talking on a cell phone&#10;&#10;Description generated with very high confidence">
            <a:extLst>
              <a:ext uri="{FF2B5EF4-FFF2-40B4-BE49-F238E27FC236}">
                <a16:creationId xmlns:a16="http://schemas.microsoft.com/office/drawing/2014/main" id="{07D486D8-6D38-4B77-BEA9-0C7603B462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66" r="20068" b="2"/>
          <a:stretch/>
        </p:blipFill>
        <p:spPr>
          <a:xfrm>
            <a:off x="4932671" y="319752"/>
            <a:ext cx="2286000" cy="2261215"/>
          </a:xfrm>
          <a:prstGeom prst="rect">
            <a:avLst/>
          </a:prstGeom>
          <a:ln w="38100" cap="sq">
            <a:solidFill>
              <a:srgbClr val="FFFFFF"/>
            </a:solidFill>
            <a:miter lim="800000"/>
          </a:ln>
        </p:spPr>
      </p:pic>
      <p:pic>
        <p:nvPicPr>
          <p:cNvPr id="7" name="Picture 8" descr="A picture containing person, outdoor, car, cockpit&#10;&#10;Description generated with very high confidence">
            <a:extLst>
              <a:ext uri="{FF2B5EF4-FFF2-40B4-BE49-F238E27FC236}">
                <a16:creationId xmlns:a16="http://schemas.microsoft.com/office/drawing/2014/main" id="{F929ABB8-7A9A-44A1-B743-39E8AD4891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134" r="4385"/>
          <a:stretch/>
        </p:blipFill>
        <p:spPr>
          <a:xfrm>
            <a:off x="8511421" y="319752"/>
            <a:ext cx="2286000" cy="2261215"/>
          </a:xfrm>
          <a:prstGeom prst="rect">
            <a:avLst/>
          </a:prstGeom>
          <a:ln w="38100" cap="sq">
            <a:solidFill>
              <a:srgbClr val="FFFFFF"/>
            </a:solidFill>
            <a:miter lim="800000"/>
          </a:ln>
        </p:spPr>
      </p:pic>
      <p:pic>
        <p:nvPicPr>
          <p:cNvPr id="26" name="Picture 27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BB7B435A-4A71-4442-8729-06B71E2E9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8396" y="2875825"/>
            <a:ext cx="4037389" cy="2268763"/>
          </a:xfrm>
          <a:prstGeom prst="rect">
            <a:avLst/>
          </a:prstGeom>
        </p:spPr>
      </p:pic>
      <p:pic>
        <p:nvPicPr>
          <p:cNvPr id="3" name="Picture 3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DBBCE078-6062-4769-8374-A709B0483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1" y="2879102"/>
            <a:ext cx="3432628" cy="226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6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60" y="2681103"/>
            <a:ext cx="4356011" cy="1495794"/>
          </a:xfrm>
          <a:noFill/>
          <a:ln w="31750" cap="sq">
            <a:solidFill>
              <a:srgbClr val="FFFFFF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why women shouldn't fly?</a:t>
            </a:r>
            <a:endParaRPr lang="en-US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7DA64A07-CEC3-4859-AA2F-8E9AD3966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928" y="-381199"/>
            <a:ext cx="7125879" cy="694073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2800" b="1" u="sng"/>
          </a:p>
          <a:p>
            <a:pPr marL="285750" indent="-285750">
              <a:lnSpc>
                <a:spcPct val="150000"/>
              </a:lnSpc>
              <a:buFont typeface="Wingdings" panose="020B0604020202020204" pitchFamily="34" charset="0"/>
              <a:buChar char="Ø"/>
            </a:pPr>
            <a:r>
              <a:rPr lang="en-US" sz="2800"/>
              <a:t>Women are </a:t>
            </a:r>
            <a:r>
              <a:rPr lang="en-US" sz="2800" b="1"/>
              <a:t>not able to fly</a:t>
            </a:r>
            <a:r>
              <a:rPr lang="en-US" sz="2800"/>
              <a:t>; their capabilities are much lower than men's</a:t>
            </a:r>
            <a:endParaRPr lang="en-US" sz="2800" b="1"/>
          </a:p>
          <a:p>
            <a:pPr marL="285750" indent="-285750">
              <a:lnSpc>
                <a:spcPct val="150000"/>
              </a:lnSpc>
              <a:buFont typeface="Wingdings" panose="020B0604020202020204" pitchFamily="34" charset="0"/>
              <a:buChar char="Ø"/>
            </a:pPr>
            <a:r>
              <a:rPr lang="en-US" sz="2800"/>
              <a:t>Equipment is not built for women needs</a:t>
            </a:r>
          </a:p>
          <a:p>
            <a:pPr marL="285750" indent="-285750">
              <a:lnSpc>
                <a:spcPct val="150000"/>
              </a:lnSpc>
              <a:buFont typeface="Wingdings" panose="020B0604020202020204" pitchFamily="34" charset="0"/>
              <a:buChar char="Ø"/>
            </a:pPr>
            <a:r>
              <a:rPr lang="en-US" sz="2800"/>
              <a:t>Aviation community is based on </a:t>
            </a:r>
            <a:r>
              <a:rPr lang="en-US" sz="2800" b="1"/>
              <a:t>male needs</a:t>
            </a:r>
          </a:p>
          <a:p>
            <a:pPr marL="285750" indent="-285750">
              <a:lnSpc>
                <a:spcPct val="150000"/>
              </a:lnSpc>
              <a:buFont typeface="Wingdings" panose="020B0604020202020204" pitchFamily="34" charset="0"/>
              <a:buChar char="Ø"/>
            </a:pPr>
            <a:r>
              <a:rPr lang="en-US" sz="2800"/>
              <a:t>Pilots aren't used to train with women</a:t>
            </a:r>
          </a:p>
          <a:p>
            <a:pPr marL="285750" indent="-285750">
              <a:lnSpc>
                <a:spcPct val="150000"/>
              </a:lnSpc>
              <a:buFont typeface="Wingdings" panose="020B0604020202020204" pitchFamily="34" charset="0"/>
              <a:buChar char="Ø"/>
            </a:pPr>
            <a:r>
              <a:rPr lang="en-US" sz="2800"/>
              <a:t>Women </a:t>
            </a:r>
            <a:r>
              <a:rPr lang="en-US" sz="2800" b="1"/>
              <a:t>don't feel comfortable</a:t>
            </a:r>
            <a:r>
              <a:rPr lang="en-US" sz="2800"/>
              <a:t> in the sexist environment </a:t>
            </a:r>
          </a:p>
          <a:p>
            <a:pPr marL="285750" indent="-285750">
              <a:lnSpc>
                <a:spcPct val="150000"/>
              </a:lnSpc>
              <a:buFont typeface="Wingdings" panose="020B0604020202020204" pitchFamily="34" charset="0"/>
              <a:buChar char="Ø"/>
            </a:pPr>
            <a:r>
              <a:rPr lang="en-US" sz="2800"/>
              <a:t>Women are </a:t>
            </a:r>
            <a:r>
              <a:rPr lang="en-US" sz="2800" b="1"/>
              <a:t>highly discouraged</a:t>
            </a:r>
            <a:r>
              <a:rPr lang="en-US" sz="2800"/>
              <a:t> what causes their low success rate </a:t>
            </a:r>
          </a:p>
          <a:p>
            <a:pPr marL="285750" indent="-285750">
              <a:buFont typeface="Wingdings" panose="020B0604020202020204" pitchFamily="34" charset="0"/>
              <a:buChar char="Ø"/>
            </a:pPr>
            <a:endParaRPr lang="en-US" sz="2800"/>
          </a:p>
          <a:p>
            <a:pPr marL="285750" indent="-285750">
              <a:buFont typeface="Wingdings" panose="020B0604020202020204" pitchFamily="34" charset="0"/>
              <a:buChar char="Ø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0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9F26AF7-9AC1-49A4-8F89-2C63E1C0A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820265-412F-40C7-B516-D1086311F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/>
              <a:t>EQUIPMENT NOT BUILD FOR FEMALE NEEDS</a:t>
            </a:r>
          </a:p>
        </p:txBody>
      </p:sp>
      <p:pic>
        <p:nvPicPr>
          <p:cNvPr id="4" name="Picture 4" descr="A picture containing indoor, white, sitting&#10;&#10;Description generated with high confidence">
            <a:extLst>
              <a:ext uri="{FF2B5EF4-FFF2-40B4-BE49-F238E27FC236}">
                <a16:creationId xmlns:a16="http://schemas.microsoft.com/office/drawing/2014/main" id="{6B74601C-0A47-4692-9D3B-C5A8626B3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967" y="454353"/>
            <a:ext cx="4527717" cy="3395788"/>
          </a:xfrm>
          <a:prstGeom prst="rect">
            <a:avLst/>
          </a:prstGeom>
        </p:spPr>
      </p:pic>
      <p:pic>
        <p:nvPicPr>
          <p:cNvPr id="6" name="Picture 6" descr="A airplane that is flying in the air&#10;&#10;Description generated with high confidence">
            <a:extLst>
              <a:ext uri="{FF2B5EF4-FFF2-40B4-BE49-F238E27FC236}">
                <a16:creationId xmlns:a16="http://schemas.microsoft.com/office/drawing/2014/main" id="{8899C61A-19DA-44BA-8C42-4BCA14CCA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316" y="459105"/>
            <a:ext cx="5174697" cy="345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person in a car&#10;&#10;Description generated with very high confidence">
            <a:extLst>
              <a:ext uri="{FF2B5EF4-FFF2-40B4-BE49-F238E27FC236}">
                <a16:creationId xmlns:a16="http://schemas.microsoft.com/office/drawing/2014/main" id="{EB4B5673-EB9A-466D-966C-DA41213FE6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44" r="-1" b="15543"/>
          <a:stretch/>
        </p:blipFill>
        <p:spPr>
          <a:xfrm>
            <a:off x="2" y="-1"/>
            <a:ext cx="4063593" cy="4572001"/>
          </a:xfrm>
          <a:prstGeom prst="rect">
            <a:avLst/>
          </a:prstGeom>
        </p:spPr>
      </p:pic>
      <p:pic>
        <p:nvPicPr>
          <p:cNvPr id="3" name="Picture 4" descr="A vintage photo of a plane&#10;&#10;Description generated with very high confidence">
            <a:extLst>
              <a:ext uri="{FF2B5EF4-FFF2-40B4-BE49-F238E27FC236}">
                <a16:creationId xmlns:a16="http://schemas.microsoft.com/office/drawing/2014/main" id="{1378E740-FDED-4CC5-B1EC-13C410E21B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27" r="25323"/>
          <a:stretch/>
        </p:blipFill>
        <p:spPr>
          <a:xfrm>
            <a:off x="4064204" y="-1"/>
            <a:ext cx="4063593" cy="4572001"/>
          </a:xfrm>
          <a:prstGeom prst="rect">
            <a:avLst/>
          </a:prstGeom>
        </p:spPr>
      </p:pic>
      <p:pic>
        <p:nvPicPr>
          <p:cNvPr id="9" name="Picture 9" descr="A picture containing person, woman, text&#10;&#10;Description generated with high confidence">
            <a:extLst>
              <a:ext uri="{FF2B5EF4-FFF2-40B4-BE49-F238E27FC236}">
                <a16:creationId xmlns:a16="http://schemas.microsoft.com/office/drawing/2014/main" id="{D5574A57-4420-41E9-BC0D-7ADA92803A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06" r="12622" b="-1"/>
          <a:stretch/>
        </p:blipFill>
        <p:spPr>
          <a:xfrm>
            <a:off x="8128407" y="-1"/>
            <a:ext cx="4063593" cy="4572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820265-412F-40C7-B516-D1086311F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710" y="4112964"/>
            <a:ext cx="8991600" cy="1645759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/>
              <a:t>WORLD WAR II PINUP </a:t>
            </a:r>
          </a:p>
        </p:txBody>
      </p:sp>
    </p:spTree>
    <p:extLst>
      <p:ext uri="{BB962C8B-B14F-4D97-AF65-F5344CB8AC3E}">
        <p14:creationId xmlns:p14="http://schemas.microsoft.com/office/powerpoint/2010/main" val="28284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672" y="978776"/>
            <a:ext cx="4486656" cy="1174991"/>
          </a:xfrm>
        </p:spPr>
        <p:txBody>
          <a:bodyPr vert="horz" lIns="182880" tIns="182880" rIns="182880" bIns="182880" rtlCol="0">
            <a:normAutofit/>
          </a:bodyPr>
          <a:lstStyle/>
          <a:p>
            <a:r>
              <a:rPr lang="en-US" sz="2400"/>
              <a:t>what makes women great pilots?</a:t>
            </a:r>
          </a:p>
        </p:txBody>
      </p:sp>
      <p:pic>
        <p:nvPicPr>
          <p:cNvPr id="4" name="Picture 4" descr="An old photo of a person&#10;&#10;Description generated with high confidence">
            <a:extLst>
              <a:ext uri="{FF2B5EF4-FFF2-40B4-BE49-F238E27FC236}">
                <a16:creationId xmlns:a16="http://schemas.microsoft.com/office/drawing/2014/main" id="{C5200B28-F7A6-4CD9-A562-3F8FC2DF0D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7892"/>
          <a:stretch/>
        </p:blipFill>
        <p:spPr>
          <a:xfrm>
            <a:off x="20" y="10"/>
            <a:ext cx="6086621" cy="6857990"/>
          </a:xfrm>
          <a:prstGeom prst="rect">
            <a:avLst/>
          </a:prstGeom>
        </p:spPr>
      </p:pic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7DA64A07-CEC3-4859-AA2F-8E9AD3966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1244" y="1794026"/>
            <a:ext cx="6119512" cy="480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400"/>
          </a:p>
          <a:p>
            <a:pPr marL="285750" indent="-285750">
              <a:lnSpc>
                <a:spcPct val="150000"/>
              </a:lnSpc>
              <a:buFont typeface="Wingdings" panose="020B0604020202020204" pitchFamily="34" charset="0"/>
              <a:buChar char="Ø"/>
            </a:pPr>
            <a:r>
              <a:rPr lang="en-US" sz="2400"/>
              <a:t>Proven </a:t>
            </a:r>
            <a:r>
              <a:rPr lang="en-US" sz="2400" b="1"/>
              <a:t>lower rate</a:t>
            </a:r>
            <a:r>
              <a:rPr lang="en-US" sz="2400"/>
              <a:t> of fatal accidents</a:t>
            </a:r>
          </a:p>
          <a:p>
            <a:pPr marL="285750" indent="-285750">
              <a:lnSpc>
                <a:spcPct val="150000"/>
              </a:lnSpc>
              <a:buFont typeface="Wingdings" panose="020B0604020202020204" pitchFamily="34" charset="0"/>
              <a:buChar char="Ø"/>
            </a:pPr>
            <a:r>
              <a:rPr lang="en-US" sz="2400" b="1"/>
              <a:t>Less risk</a:t>
            </a:r>
            <a:r>
              <a:rPr lang="en-US" sz="2400"/>
              <a:t> taken during the flight</a:t>
            </a:r>
          </a:p>
          <a:p>
            <a:pPr marL="285750" indent="-285750">
              <a:lnSpc>
                <a:spcPct val="150000"/>
              </a:lnSpc>
              <a:buFont typeface="Wingdings" panose="020B0604020202020204" pitchFamily="34" charset="0"/>
              <a:buChar char="Ø"/>
            </a:pPr>
            <a:r>
              <a:rPr lang="en-US" sz="2400"/>
              <a:t>Great at </a:t>
            </a:r>
            <a:r>
              <a:rPr lang="en-US" sz="2400" b="1"/>
              <a:t>multitasking </a:t>
            </a:r>
          </a:p>
          <a:p>
            <a:pPr marL="285750" indent="-285750">
              <a:lnSpc>
                <a:spcPct val="150000"/>
              </a:lnSpc>
              <a:buFont typeface="Wingdings" panose="020B0604020202020204" pitchFamily="34" charset="0"/>
              <a:buChar char="Ø"/>
            </a:pPr>
            <a:r>
              <a:rPr lang="en-US" sz="2400" b="1"/>
              <a:t>34%</a:t>
            </a:r>
            <a:r>
              <a:rPr lang="en-US" sz="2400"/>
              <a:t> of NASA astronauts are women</a:t>
            </a:r>
          </a:p>
          <a:p>
            <a:pPr marL="285750" indent="-285750">
              <a:lnSpc>
                <a:spcPct val="150000"/>
              </a:lnSpc>
              <a:buFont typeface="Wingdings" panose="020B0604020202020204" pitchFamily="34" charset="0"/>
              <a:buChar char="Ø"/>
            </a:pPr>
            <a:r>
              <a:rPr lang="en-US" sz="2400"/>
              <a:t>Their exam scores are </a:t>
            </a:r>
            <a:r>
              <a:rPr lang="en-US" sz="2400" b="1"/>
              <a:t>as high as men's </a:t>
            </a:r>
          </a:p>
          <a:p>
            <a:pPr marL="285750" indent="-285750">
              <a:buFont typeface="Wingdings" panose="020B0604020202020204" pitchFamily="34" charset="0"/>
              <a:buChar char="Ø"/>
            </a:pPr>
            <a:endParaRPr lang="en-US"/>
          </a:p>
          <a:p>
            <a:pPr marL="285750" indent="-285750">
              <a:buFont typeface="Wingdings" panose="020B0604020202020204" pitchFamily="34" charset="0"/>
              <a:buChar char="Ø"/>
            </a:pPr>
            <a:endParaRPr lang="en-US"/>
          </a:p>
          <a:p>
            <a:pPr marL="285750" indent="-285750">
              <a:buFont typeface="Wingdings" panose="020B0604020202020204" pitchFamily="34" charset="0"/>
              <a:buChar char="Ø"/>
            </a:pPr>
            <a:endParaRPr lang="en-US"/>
          </a:p>
          <a:p>
            <a:pPr marL="285750" indent="-285750">
              <a:buFont typeface="Wingdings" panose="020B0604020202020204" pitchFamily="34" charset="0"/>
              <a:buChar char="Ø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32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0A65C-EE82-4FE2-A2EB-1F940E70A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 b="1"/>
              <a:t>Aviatrixes are the future</a:t>
            </a:r>
          </a:p>
        </p:txBody>
      </p:sp>
      <p:sp>
        <p:nvSpPr>
          <p:cNvPr id="43" name="Rectangle 45">
            <a:extLst>
              <a:ext uri="{FF2B5EF4-FFF2-40B4-BE49-F238E27FC236}">
                <a16:creationId xmlns:a16="http://schemas.microsoft.com/office/drawing/2014/main" id="{F7DD4F16-A929-482C-B168-387384254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40555"/>
            <a:ext cx="10911840" cy="33120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8C4A220-E978-44DF-B951-44ABBA04D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6112"/>
            <a:ext cx="10579608" cy="2980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 descr="A person wearing a suit and hat&#10;&#10;Description generated with very high confidence">
            <a:extLst>
              <a:ext uri="{FF2B5EF4-FFF2-40B4-BE49-F238E27FC236}">
                <a16:creationId xmlns:a16="http://schemas.microsoft.com/office/drawing/2014/main" id="{9D26528F-75D9-443E-9108-00BE65DA6E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18361"/>
          <a:stretch/>
        </p:blipFill>
        <p:spPr>
          <a:xfrm>
            <a:off x="970789" y="970704"/>
            <a:ext cx="3305890" cy="2651760"/>
          </a:xfrm>
          <a:prstGeom prst="rect">
            <a:avLst/>
          </a:prstGeom>
        </p:spPr>
      </p:pic>
      <p:pic>
        <p:nvPicPr>
          <p:cNvPr id="6" name="Picture 6" descr="A group of people sitting at a desk&#10;&#10;Description generated with very high confidence">
            <a:extLst>
              <a:ext uri="{FF2B5EF4-FFF2-40B4-BE49-F238E27FC236}">
                <a16:creationId xmlns:a16="http://schemas.microsoft.com/office/drawing/2014/main" id="{4545767C-9373-40A6-A820-013AD05BF7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664" b="-3"/>
          <a:stretch/>
        </p:blipFill>
        <p:spPr>
          <a:xfrm>
            <a:off x="4434554" y="970705"/>
            <a:ext cx="3319243" cy="2651760"/>
          </a:xfrm>
          <a:prstGeom prst="rect">
            <a:avLst/>
          </a:prstGeom>
        </p:spPr>
      </p:pic>
      <p:pic>
        <p:nvPicPr>
          <p:cNvPr id="3" name="Picture 4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75E76A41-F543-421B-9D08-0EB7731E58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40" r="14662" b="1"/>
          <a:stretch/>
        </p:blipFill>
        <p:spPr>
          <a:xfrm>
            <a:off x="7911673" y="970705"/>
            <a:ext cx="3309539" cy="266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5284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0</TotalTime>
  <Words>252</Words>
  <Application>Microsoft Office PowerPoint</Application>
  <PresentationFormat>Widescreen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Gill Sans MT</vt:lpstr>
      <vt:lpstr>Wingdings</vt:lpstr>
      <vt:lpstr>Parcel</vt:lpstr>
      <vt:lpstr>AVIATRIX THE FUTURE OF THE SKIES </vt:lpstr>
      <vt:lpstr>OUTLINE</vt:lpstr>
      <vt:lpstr>women in aviation  intro </vt:lpstr>
      <vt:lpstr>Aviatrixes today </vt:lpstr>
      <vt:lpstr>why women shouldn't fly?</vt:lpstr>
      <vt:lpstr>EQUIPMENT NOT BUILD FOR FEMALE NEEDS</vt:lpstr>
      <vt:lpstr>WORLD WAR II PINUP </vt:lpstr>
      <vt:lpstr>what makes women great pilots?</vt:lpstr>
      <vt:lpstr>Aviatrixes are the future</vt:lpstr>
      <vt:lpstr>how to change it? </vt:lpstr>
      <vt:lpstr>PowerPoint Presentation</vt:lpstr>
      <vt:lpstr>conclusion</vt:lpstr>
      <vt:lpstr>Thank you</vt:lpstr>
      <vt:lpstr>WORKS CITED PAGE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Parcel Design</dc:title>
  <dc:creator/>
  <cp:revision>8</cp:revision>
  <dcterms:created xsi:type="dcterms:W3CDTF">2019-04-01T22:52:53Z</dcterms:created>
  <dcterms:modified xsi:type="dcterms:W3CDTF">2019-04-15T21:09:49Z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2019-04-01T22:52:57.3052276Z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9c15d3c9-ba4d-44eb-b73a-90b3034858f5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