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0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9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3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1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5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1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9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1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70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5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0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0DC20-6EC7-4929-825A-B7C7FFB39BA3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7C16-D4D4-46CD-A244-82FA67E6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9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614/0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NFG </a:t>
            </a:r>
            <a:r>
              <a:rPr lang="en-US" dirty="0"/>
              <a:t>Chapter 12 and 48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Annotated bibliographies and plagiarism</a:t>
            </a:r>
          </a:p>
        </p:txBody>
      </p:sp>
    </p:spTree>
    <p:extLst>
      <p:ext uri="{BB962C8B-B14F-4D97-AF65-F5344CB8AC3E}">
        <p14:creationId xmlns:p14="http://schemas.microsoft.com/office/powerpoint/2010/main" val="4082589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sources do NOT need citing?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Any </a:t>
            </a:r>
            <a:r>
              <a:rPr lang="en-US" sz="4400" i="1" dirty="0"/>
              <a:t>well known </a:t>
            </a:r>
            <a:r>
              <a:rPr lang="en-US" sz="4400" dirty="0"/>
              <a:t>quotations, documents, or knowledge. </a:t>
            </a:r>
          </a:p>
          <a:p>
            <a:r>
              <a:rPr lang="en-US" sz="4400" dirty="0"/>
              <a:t>Rule of thumb: if the same piece of information appears in </a:t>
            </a:r>
            <a:r>
              <a:rPr lang="en-US" sz="4400" b="1" i="1" dirty="0"/>
              <a:t>three </a:t>
            </a:r>
            <a:r>
              <a:rPr lang="en-US" sz="4400" dirty="0"/>
              <a:t>or more different locations, it is considered “well-known” and need not be cited. </a:t>
            </a:r>
          </a:p>
        </p:txBody>
      </p:sp>
    </p:spTree>
    <p:extLst>
      <p:ext uri="{BB962C8B-B14F-4D97-AF65-F5344CB8AC3E}">
        <p14:creationId xmlns:p14="http://schemas.microsoft.com/office/powerpoint/2010/main" val="58717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will be able to…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annotated bibliographies and the different types </a:t>
            </a:r>
          </a:p>
          <a:p>
            <a:r>
              <a:rPr lang="en-US" dirty="0"/>
              <a:t>Discuss the essential aspects of annotated bibliographies</a:t>
            </a:r>
          </a:p>
          <a:p>
            <a:r>
              <a:rPr lang="en-US" dirty="0"/>
              <a:t>Begin to conceptualize constructing and organizing annotated bibliographies </a:t>
            </a:r>
          </a:p>
          <a:p>
            <a:r>
              <a:rPr lang="en-US" dirty="0"/>
              <a:t>Connect the purpose and necessity of annotated bibliographies to their course theme and future essay writing </a:t>
            </a:r>
          </a:p>
          <a:p>
            <a:r>
              <a:rPr lang="en-US" dirty="0"/>
              <a:t>Understand the importance of citing sources</a:t>
            </a:r>
          </a:p>
          <a:p>
            <a:r>
              <a:rPr lang="en-US" dirty="0"/>
              <a:t>Begin to learn how to Avoid plagiarism in their writing </a:t>
            </a:r>
          </a:p>
        </p:txBody>
      </p:sp>
    </p:spTree>
    <p:extLst>
      <p:ext uri="{BB962C8B-B14F-4D97-AF65-F5344CB8AC3E}">
        <p14:creationId xmlns:p14="http://schemas.microsoft.com/office/powerpoint/2010/main" val="126792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Annotated bibliographies (chapter 12)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An evaluation or description of a source, including its publication information</a:t>
            </a:r>
          </a:p>
          <a:p>
            <a:endParaRPr lang="en-US" sz="3600" dirty="0"/>
          </a:p>
          <a:p>
            <a:r>
              <a:rPr lang="en-US" sz="3600" dirty="0"/>
              <a:t>Two types</a:t>
            </a:r>
          </a:p>
          <a:p>
            <a:pPr lvl="1"/>
            <a:r>
              <a:rPr lang="en-US" sz="3200" dirty="0"/>
              <a:t>Descriptive </a:t>
            </a:r>
          </a:p>
          <a:p>
            <a:pPr lvl="1"/>
            <a:r>
              <a:rPr lang="en-US" sz="3200" dirty="0"/>
              <a:t>Evaluative</a:t>
            </a:r>
          </a:p>
        </p:txBody>
      </p:sp>
    </p:spTree>
    <p:extLst>
      <p:ext uri="{BB962C8B-B14F-4D97-AF65-F5344CB8AC3E}">
        <p14:creationId xmlns:p14="http://schemas.microsoft.com/office/powerpoint/2010/main" val="265591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The descriptive type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9368"/>
            <a:ext cx="10515600" cy="5383161"/>
          </a:xfrm>
        </p:spPr>
        <p:txBody>
          <a:bodyPr>
            <a:normAutofit fontScale="32500" lnSpcReduction="20000"/>
          </a:bodyPr>
          <a:lstStyle/>
          <a:p>
            <a:r>
              <a:rPr lang="en-US" sz="6800" dirty="0"/>
              <a:t>The annotation is a </a:t>
            </a:r>
            <a:r>
              <a:rPr lang="en-US" sz="6800" b="1" i="1" dirty="0"/>
              <a:t>thorough </a:t>
            </a:r>
            <a:r>
              <a:rPr lang="en-US" sz="6800" dirty="0"/>
              <a:t>and </a:t>
            </a:r>
            <a:r>
              <a:rPr lang="en-US" sz="6800" b="1" i="1" dirty="0"/>
              <a:t>brief</a:t>
            </a:r>
            <a:r>
              <a:rPr lang="en-US" sz="6800" dirty="0"/>
              <a:t> summary of the contents of each work, without comment or evaluation. </a:t>
            </a:r>
          </a:p>
          <a:p>
            <a:pPr marL="0" indent="0">
              <a:buNone/>
            </a:pPr>
            <a:endParaRPr lang="en-US" sz="6800" dirty="0"/>
          </a:p>
          <a:p>
            <a:r>
              <a:rPr lang="en-US" sz="6800" dirty="0"/>
              <a:t>NOTICE the HANGING INDENT!!! </a:t>
            </a:r>
          </a:p>
          <a:p>
            <a:pPr marL="0" indent="0">
              <a:buNone/>
            </a:pPr>
            <a:endParaRPr lang="en-US" sz="5300" dirty="0"/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Morris, Mervyn. </a:t>
            </a:r>
            <a:r>
              <a:rPr lang="en-US" sz="6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 Lou Louise Bennett and Jamaican Culture. </a:t>
            </a:r>
            <a:r>
              <a:rPr lang="en-US" sz="6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Oxford: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6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 Books Limited, 2014. Print. This book offers a brief account of her 	life, it 	draws on a variety of sources, including interviews, archives, academic 	theses, documentary projects, recorded performances and Louise Bennett's 	own writings. It also offers an assessment of Miss Lou's 	contribution to the arts.</a:t>
            </a:r>
            <a:endParaRPr lang="en-US" sz="6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61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evaluative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8917"/>
          </a:xfrm>
        </p:spPr>
        <p:txBody>
          <a:bodyPr>
            <a:noAutofit/>
          </a:bodyPr>
          <a:lstStyle/>
          <a:p>
            <a:r>
              <a:rPr lang="en-US" sz="3600" dirty="0"/>
              <a:t>Offer opinions on a source as well as a description. </a:t>
            </a:r>
          </a:p>
          <a:p>
            <a:endParaRPr lang="en-US" sz="3600" dirty="0"/>
          </a:p>
          <a:p>
            <a:r>
              <a:rPr lang="en-US" sz="3600" dirty="0"/>
              <a:t>An example can be found in </a:t>
            </a:r>
            <a:r>
              <a:rPr lang="en-US" sz="3600" i="1" dirty="0"/>
              <a:t>NFG </a:t>
            </a:r>
            <a:r>
              <a:rPr lang="en-US" sz="3600" dirty="0"/>
              <a:t>157-158, or here: </a:t>
            </a:r>
            <a:r>
              <a:rPr lang="en-US" sz="3600" dirty="0">
                <a:hlinkClick r:id="rId2"/>
              </a:rPr>
              <a:t>https://owl.english.purdue.edu/owl/resource/614/03/</a:t>
            </a:r>
            <a:r>
              <a:rPr lang="en-US" sz="3600" dirty="0"/>
              <a:t> </a:t>
            </a:r>
          </a:p>
          <a:p>
            <a:endParaRPr lang="en-US" sz="3600" dirty="0"/>
          </a:p>
          <a:p>
            <a:r>
              <a:rPr lang="en-US" sz="3600" dirty="0"/>
              <a:t>Note: the annotations are MUCH longer than in the descriptive version</a:t>
            </a:r>
          </a:p>
        </p:txBody>
      </p:sp>
    </p:spTree>
    <p:extLst>
      <p:ext uri="{BB962C8B-B14F-4D97-AF65-F5344CB8AC3E}">
        <p14:creationId xmlns:p14="http://schemas.microsoft.com/office/powerpoint/2010/main" val="199534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key features of the annotated 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7910"/>
          </a:xfrm>
        </p:spPr>
        <p:txBody>
          <a:bodyPr>
            <a:normAutofit lnSpcReduction="10000"/>
          </a:bodyPr>
          <a:lstStyle/>
          <a:p>
            <a:endParaRPr lang="en-US" sz="4000" dirty="0"/>
          </a:p>
          <a:p>
            <a:r>
              <a:rPr lang="en-US" sz="2600" dirty="0"/>
              <a:t>Statement of Scope- introductory statement including purpose and context (first paragraph)</a:t>
            </a:r>
          </a:p>
          <a:p>
            <a:r>
              <a:rPr lang="en-US" sz="2600" dirty="0"/>
              <a:t>Concise description of work-an accurate description of each source (second paragraph) </a:t>
            </a:r>
          </a:p>
          <a:p>
            <a:r>
              <a:rPr lang="en-US" sz="2600" dirty="0"/>
              <a:t>Bibliographic information- all citations of sources, using MLA (for this course), or required citation method </a:t>
            </a:r>
          </a:p>
          <a:p>
            <a:r>
              <a:rPr lang="en-US" sz="2600" dirty="0"/>
              <a:t>Relevant information (the actual annotation)- comments should be relevant to text and answer questions about the source</a:t>
            </a:r>
          </a:p>
          <a:p>
            <a:r>
              <a:rPr lang="en-US" sz="2600" dirty="0"/>
              <a:t>Consistency of format- one form of annotation throughout the entire document </a:t>
            </a:r>
          </a:p>
        </p:txBody>
      </p:sp>
    </p:spTree>
    <p:extLst>
      <p:ext uri="{BB962C8B-B14F-4D97-AF65-F5344CB8AC3E}">
        <p14:creationId xmlns:p14="http://schemas.microsoft.com/office/powerpoint/2010/main" val="580865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SIX </a:t>
            </a:r>
            <a:r>
              <a:rPr lang="en-US" dirty="0"/>
              <a:t>things to consider during “construction”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ESSENTIALLY ALL elements of the rhetorical situation </a:t>
            </a:r>
          </a:p>
          <a:p>
            <a:endParaRPr lang="en-US" sz="3600" dirty="0"/>
          </a:p>
          <a:p>
            <a:pPr lvl="1"/>
            <a:r>
              <a:rPr lang="en-US" sz="3600" dirty="0"/>
              <a:t>Purpose</a:t>
            </a:r>
          </a:p>
          <a:p>
            <a:pPr lvl="1"/>
            <a:r>
              <a:rPr lang="en-US" sz="3600" dirty="0"/>
              <a:t>Audience </a:t>
            </a:r>
          </a:p>
          <a:p>
            <a:pPr lvl="1"/>
            <a:r>
              <a:rPr lang="en-US" sz="3600" dirty="0"/>
              <a:t>Stance </a:t>
            </a:r>
          </a:p>
          <a:p>
            <a:pPr lvl="1"/>
            <a:r>
              <a:rPr lang="en-US" sz="3600" dirty="0"/>
              <a:t>Design</a:t>
            </a:r>
          </a:p>
          <a:p>
            <a:pPr lvl="1"/>
            <a:r>
              <a:rPr lang="en-US" sz="3600" dirty="0"/>
              <a:t>Genre</a:t>
            </a:r>
          </a:p>
          <a:p>
            <a:pPr lvl="1"/>
            <a:r>
              <a:rPr lang="en-US" sz="3600" dirty="0"/>
              <a:t>Exigence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0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cite sources?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/>
          </a:p>
          <a:p>
            <a:endParaRPr lang="en-US" sz="4800" dirty="0"/>
          </a:p>
          <a:p>
            <a:r>
              <a:rPr lang="en-US" sz="4800" dirty="0"/>
              <a:t>To. Avoid. Plagiarism!</a:t>
            </a:r>
          </a:p>
        </p:txBody>
      </p:sp>
    </p:spTree>
    <p:extLst>
      <p:ext uri="{BB962C8B-B14F-4D97-AF65-F5344CB8AC3E}">
        <p14:creationId xmlns:p14="http://schemas.microsoft.com/office/powerpoint/2010/main" val="274835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sources need citing?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ANY quotation, chart, graph, visual, controversial statement, idea, opinion, or conclusion NOT YOUR OWN. </a:t>
            </a:r>
          </a:p>
        </p:txBody>
      </p:sp>
    </p:spTree>
    <p:extLst>
      <p:ext uri="{BB962C8B-B14F-4D97-AF65-F5344CB8AC3E}">
        <p14:creationId xmlns:p14="http://schemas.microsoft.com/office/powerpoint/2010/main" val="2347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439</Words>
  <Application>Microsoft Macintosh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NFG Chapter 12 and 48</vt:lpstr>
      <vt:lpstr>Students will be able to… </vt:lpstr>
      <vt:lpstr>Annotated bibliographies (chapter 12) </vt:lpstr>
      <vt:lpstr>The descriptive type </vt:lpstr>
      <vt:lpstr>The evaluative type</vt:lpstr>
      <vt:lpstr>Five key features of the annotated bibliography</vt:lpstr>
      <vt:lpstr>SIX things to consider during “construction”</vt:lpstr>
      <vt:lpstr>Why do we cite sources? </vt:lpstr>
      <vt:lpstr>What sources need citing?</vt:lpstr>
      <vt:lpstr>What sources do NOT need citing?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NFG Chapter 12 and 48</dc:title>
  <dc:creator>Danielle Carr</dc:creator>
  <cp:lastModifiedBy>Microsoft Office User</cp:lastModifiedBy>
  <cp:revision>9</cp:revision>
  <dcterms:created xsi:type="dcterms:W3CDTF">2016-02-24T10:11:15Z</dcterms:created>
  <dcterms:modified xsi:type="dcterms:W3CDTF">2020-09-24T16:46:40Z</dcterms:modified>
</cp:coreProperties>
</file>