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2"/>
  </p:notesMasterIdLst>
  <p:sldIdLst>
    <p:sldId id="256" r:id="rId4"/>
    <p:sldId id="265" r:id="rId5"/>
    <p:sldId id="261" r:id="rId6"/>
    <p:sldId id="257" r:id="rId7"/>
    <p:sldId id="258" r:id="rId8"/>
    <p:sldId id="259" r:id="rId9"/>
    <p:sldId id="260" r:id="rId10"/>
    <p:sldId id="262" r:id="rId11"/>
    <p:sldId id="263" r:id="rId12"/>
    <p:sldId id="267" r:id="rId13"/>
    <p:sldId id="272" r:id="rId14"/>
    <p:sldId id="273" r:id="rId15"/>
    <p:sldId id="264" r:id="rId16"/>
    <p:sldId id="268" r:id="rId17"/>
    <p:sldId id="269" r:id="rId18"/>
    <p:sldId id="270" r:id="rId19"/>
    <p:sldId id="271" r:id="rId20"/>
    <p:sldId id="26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ielle "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7" d="100"/>
          <a:sy n="77" d="100"/>
        </p:scale>
        <p:origin x="-384"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commentAuthors" Target="commentAuthors.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8-09-18T09:23:21.915" idx="1">
    <p:pos x="10" y="10"/>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FC181F-C3C8-4040-AC46-FA3076F90D1E}" type="datetimeFigureOut">
              <a:rPr lang="en-US" smtClean="0"/>
              <a:t>9/18/18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761220-4308-F84B-B7F0-496D7F76856B}" type="slidenum">
              <a:rPr lang="en-US" smtClean="0"/>
              <a:t>‹#›</a:t>
            </a:fld>
            <a:endParaRPr lang="en-US"/>
          </a:p>
        </p:txBody>
      </p:sp>
    </p:spTree>
    <p:extLst>
      <p:ext uri="{BB962C8B-B14F-4D97-AF65-F5344CB8AC3E}">
        <p14:creationId xmlns:p14="http://schemas.microsoft.com/office/powerpoint/2010/main" val="19653784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041DBF-C331-064E-9432-26B3480D6B08}" type="slidenum">
              <a:rPr lang="en-US" smtClean="0">
                <a:solidFill>
                  <a:prstClr val="black"/>
                </a:solidFill>
                <a:latin typeface="Calibri"/>
              </a:rPr>
              <a:pPr/>
              <a:t>12</a:t>
            </a:fld>
            <a:endParaRPr lang="en-US">
              <a:solidFill>
                <a:prstClr val="black"/>
              </a:solidFill>
              <a:latin typeface="Calibri"/>
            </a:endParaRPr>
          </a:p>
        </p:txBody>
      </p:sp>
    </p:spTree>
    <p:extLst>
      <p:ext uri="{BB962C8B-B14F-4D97-AF65-F5344CB8AC3E}">
        <p14:creationId xmlns:p14="http://schemas.microsoft.com/office/powerpoint/2010/main" val="1494853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AC2EB7-F2AA-41CE-A34C-52F3C3DDD65D}" type="datetimeFigureOut">
              <a:rPr lang="en-US" smtClean="0"/>
              <a:t>9/18/18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9CB54-09F3-4886-866F-E5E3C81FD65B}" type="slidenum">
              <a:rPr lang="en-US" smtClean="0"/>
              <a:t>‹#›</a:t>
            </a:fld>
            <a:endParaRPr lang="en-US"/>
          </a:p>
        </p:txBody>
      </p:sp>
    </p:spTree>
    <p:extLst>
      <p:ext uri="{BB962C8B-B14F-4D97-AF65-F5344CB8AC3E}">
        <p14:creationId xmlns:p14="http://schemas.microsoft.com/office/powerpoint/2010/main" val="1129834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AC2EB7-F2AA-41CE-A34C-52F3C3DDD65D}" type="datetimeFigureOut">
              <a:rPr lang="en-US" smtClean="0"/>
              <a:t>9/18/18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9CB54-09F3-4886-866F-E5E3C81FD65B}" type="slidenum">
              <a:rPr lang="en-US" smtClean="0"/>
              <a:t>‹#›</a:t>
            </a:fld>
            <a:endParaRPr lang="en-US"/>
          </a:p>
        </p:txBody>
      </p:sp>
    </p:spTree>
    <p:extLst>
      <p:ext uri="{BB962C8B-B14F-4D97-AF65-F5344CB8AC3E}">
        <p14:creationId xmlns:p14="http://schemas.microsoft.com/office/powerpoint/2010/main" val="451964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AC2EB7-F2AA-41CE-A34C-52F3C3DDD65D}" type="datetimeFigureOut">
              <a:rPr lang="en-US" smtClean="0"/>
              <a:t>9/18/18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9CB54-09F3-4886-866F-E5E3C81FD65B}" type="slidenum">
              <a:rPr lang="en-US" smtClean="0"/>
              <a:t>‹#›</a:t>
            </a:fld>
            <a:endParaRPr lang="en-US"/>
          </a:p>
        </p:txBody>
      </p:sp>
    </p:spTree>
    <p:extLst>
      <p:ext uri="{BB962C8B-B14F-4D97-AF65-F5344CB8AC3E}">
        <p14:creationId xmlns:p14="http://schemas.microsoft.com/office/powerpoint/2010/main" val="1306645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AD1F5E-23E2-C246-9943-751CE80421F1}" type="datetimeFigureOut">
              <a:rPr lang="en-US" smtClean="0">
                <a:solidFill>
                  <a:prstClr val="black">
                    <a:tint val="75000"/>
                  </a:prstClr>
                </a:solidFill>
                <a:latin typeface="Calibri"/>
              </a:rPr>
              <a:pPr/>
              <a:t>9/18/18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4A3C8FB0-15D7-BA41-8806-091602FEB29E}"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1895612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AD1F5E-23E2-C246-9943-751CE80421F1}" type="datetimeFigureOut">
              <a:rPr lang="en-US" smtClean="0">
                <a:solidFill>
                  <a:prstClr val="black">
                    <a:tint val="75000"/>
                  </a:prstClr>
                </a:solidFill>
                <a:latin typeface="Calibri"/>
              </a:rPr>
              <a:pPr/>
              <a:t>9/18/18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4A3C8FB0-15D7-BA41-8806-091602FEB29E}"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5649125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AD1F5E-23E2-C246-9943-751CE80421F1}" type="datetimeFigureOut">
              <a:rPr lang="en-US" smtClean="0">
                <a:solidFill>
                  <a:prstClr val="black">
                    <a:tint val="75000"/>
                  </a:prstClr>
                </a:solidFill>
                <a:latin typeface="Calibri"/>
              </a:rPr>
              <a:pPr/>
              <a:t>9/18/18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4A3C8FB0-15D7-BA41-8806-091602FEB29E}"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511134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AD1F5E-23E2-C246-9943-751CE80421F1}" type="datetimeFigureOut">
              <a:rPr lang="en-US" smtClean="0">
                <a:solidFill>
                  <a:prstClr val="black">
                    <a:tint val="75000"/>
                  </a:prstClr>
                </a:solidFill>
                <a:latin typeface="Calibri"/>
              </a:rPr>
              <a:pPr/>
              <a:t>9/18/18</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4A3C8FB0-15D7-BA41-8806-091602FEB29E}"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1736273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AD1F5E-23E2-C246-9943-751CE80421F1}" type="datetimeFigureOut">
              <a:rPr lang="en-US" smtClean="0">
                <a:solidFill>
                  <a:prstClr val="black">
                    <a:tint val="75000"/>
                  </a:prstClr>
                </a:solidFill>
                <a:latin typeface="Calibri"/>
              </a:rPr>
              <a:pPr/>
              <a:t>9/18/18</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4A3C8FB0-15D7-BA41-8806-091602FEB29E}"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5933935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AD1F5E-23E2-C246-9943-751CE80421F1}" type="datetimeFigureOut">
              <a:rPr lang="en-US" smtClean="0">
                <a:solidFill>
                  <a:prstClr val="black">
                    <a:tint val="75000"/>
                  </a:prstClr>
                </a:solidFill>
                <a:latin typeface="Calibri"/>
              </a:rPr>
              <a:pPr/>
              <a:t>9/18/18</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4A3C8FB0-15D7-BA41-8806-091602FEB29E}"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9843868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AD1F5E-23E2-C246-9943-751CE80421F1}" type="datetimeFigureOut">
              <a:rPr lang="en-US" smtClean="0">
                <a:solidFill>
                  <a:prstClr val="black">
                    <a:tint val="75000"/>
                  </a:prstClr>
                </a:solidFill>
                <a:latin typeface="Calibri"/>
              </a:rPr>
              <a:pPr/>
              <a:t>9/18/18</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4A3C8FB0-15D7-BA41-8806-091602FEB29E}"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8803260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AD1F5E-23E2-C246-9943-751CE80421F1}" type="datetimeFigureOut">
              <a:rPr lang="en-US" smtClean="0">
                <a:solidFill>
                  <a:prstClr val="black">
                    <a:tint val="75000"/>
                  </a:prstClr>
                </a:solidFill>
                <a:latin typeface="Calibri"/>
              </a:rPr>
              <a:pPr/>
              <a:t>9/18/18</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4A3C8FB0-15D7-BA41-8806-091602FEB29E}"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861640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AC2EB7-F2AA-41CE-A34C-52F3C3DDD65D}" type="datetimeFigureOut">
              <a:rPr lang="en-US" smtClean="0"/>
              <a:t>9/18/18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9CB54-09F3-4886-866F-E5E3C81FD65B}" type="slidenum">
              <a:rPr lang="en-US" smtClean="0"/>
              <a:t>‹#›</a:t>
            </a:fld>
            <a:endParaRPr lang="en-US"/>
          </a:p>
        </p:txBody>
      </p:sp>
    </p:spTree>
    <p:extLst>
      <p:ext uri="{BB962C8B-B14F-4D97-AF65-F5344CB8AC3E}">
        <p14:creationId xmlns:p14="http://schemas.microsoft.com/office/powerpoint/2010/main" val="6798538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AD1F5E-23E2-C246-9943-751CE80421F1}" type="datetimeFigureOut">
              <a:rPr lang="en-US" smtClean="0">
                <a:solidFill>
                  <a:prstClr val="black">
                    <a:tint val="75000"/>
                  </a:prstClr>
                </a:solidFill>
                <a:latin typeface="Calibri"/>
              </a:rPr>
              <a:pPr/>
              <a:t>9/18/18</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4A3C8FB0-15D7-BA41-8806-091602FEB29E}"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5815404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AD1F5E-23E2-C246-9943-751CE80421F1}" type="datetimeFigureOut">
              <a:rPr lang="en-US" smtClean="0">
                <a:solidFill>
                  <a:prstClr val="black">
                    <a:tint val="75000"/>
                  </a:prstClr>
                </a:solidFill>
                <a:latin typeface="Calibri"/>
              </a:rPr>
              <a:pPr/>
              <a:t>9/18/18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4A3C8FB0-15D7-BA41-8806-091602FEB29E}"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821587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3"/>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3"/>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AD1F5E-23E2-C246-9943-751CE80421F1}" type="datetimeFigureOut">
              <a:rPr lang="en-US" smtClean="0">
                <a:solidFill>
                  <a:prstClr val="black">
                    <a:tint val="75000"/>
                  </a:prstClr>
                </a:solidFill>
                <a:latin typeface="Calibri"/>
              </a:rPr>
              <a:pPr/>
              <a:t>9/18/18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4A3C8FB0-15D7-BA41-8806-091602FEB29E}"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4834229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AD1F5E-23E2-C246-9943-751CE80421F1}" type="datetimeFigureOut">
              <a:rPr lang="en-US" smtClean="0">
                <a:solidFill>
                  <a:prstClr val="black">
                    <a:tint val="75000"/>
                  </a:prstClr>
                </a:solidFill>
                <a:latin typeface="Calibri"/>
              </a:rPr>
              <a:pPr/>
              <a:t>9/18/18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4A3C8FB0-15D7-BA41-8806-091602FEB29E}"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1895612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AD1F5E-23E2-C246-9943-751CE80421F1}" type="datetimeFigureOut">
              <a:rPr lang="en-US" smtClean="0">
                <a:solidFill>
                  <a:prstClr val="black">
                    <a:tint val="75000"/>
                  </a:prstClr>
                </a:solidFill>
                <a:latin typeface="Calibri"/>
              </a:rPr>
              <a:pPr/>
              <a:t>9/18/18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4A3C8FB0-15D7-BA41-8806-091602FEB29E}"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5649125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AD1F5E-23E2-C246-9943-751CE80421F1}" type="datetimeFigureOut">
              <a:rPr lang="en-US" smtClean="0">
                <a:solidFill>
                  <a:prstClr val="black">
                    <a:tint val="75000"/>
                  </a:prstClr>
                </a:solidFill>
                <a:latin typeface="Calibri"/>
              </a:rPr>
              <a:pPr/>
              <a:t>9/18/18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4A3C8FB0-15D7-BA41-8806-091602FEB29E}"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511134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AD1F5E-23E2-C246-9943-751CE80421F1}" type="datetimeFigureOut">
              <a:rPr lang="en-US" smtClean="0">
                <a:solidFill>
                  <a:prstClr val="black">
                    <a:tint val="75000"/>
                  </a:prstClr>
                </a:solidFill>
                <a:latin typeface="Calibri"/>
              </a:rPr>
              <a:pPr/>
              <a:t>9/18/18</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4A3C8FB0-15D7-BA41-8806-091602FEB29E}"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1736273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AD1F5E-23E2-C246-9943-751CE80421F1}" type="datetimeFigureOut">
              <a:rPr lang="en-US" smtClean="0">
                <a:solidFill>
                  <a:prstClr val="black">
                    <a:tint val="75000"/>
                  </a:prstClr>
                </a:solidFill>
                <a:latin typeface="Calibri"/>
              </a:rPr>
              <a:pPr/>
              <a:t>9/18/18</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4A3C8FB0-15D7-BA41-8806-091602FEB29E}"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5933935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AD1F5E-23E2-C246-9943-751CE80421F1}" type="datetimeFigureOut">
              <a:rPr lang="en-US" smtClean="0">
                <a:solidFill>
                  <a:prstClr val="black">
                    <a:tint val="75000"/>
                  </a:prstClr>
                </a:solidFill>
                <a:latin typeface="Calibri"/>
              </a:rPr>
              <a:pPr/>
              <a:t>9/18/18</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4A3C8FB0-15D7-BA41-8806-091602FEB29E}"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984386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AD1F5E-23E2-C246-9943-751CE80421F1}" type="datetimeFigureOut">
              <a:rPr lang="en-US" smtClean="0">
                <a:solidFill>
                  <a:prstClr val="black">
                    <a:tint val="75000"/>
                  </a:prstClr>
                </a:solidFill>
                <a:latin typeface="Calibri"/>
              </a:rPr>
              <a:pPr/>
              <a:t>9/18/18</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4A3C8FB0-15D7-BA41-8806-091602FEB29E}"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880326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4"/>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AC2EB7-F2AA-41CE-A34C-52F3C3DDD65D}" type="datetimeFigureOut">
              <a:rPr lang="en-US" smtClean="0"/>
              <a:t>9/18/18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9CB54-09F3-4886-866F-E5E3C81FD65B}" type="slidenum">
              <a:rPr lang="en-US" smtClean="0"/>
              <a:t>‹#›</a:t>
            </a:fld>
            <a:endParaRPr lang="en-US"/>
          </a:p>
        </p:txBody>
      </p:sp>
    </p:spTree>
    <p:extLst>
      <p:ext uri="{BB962C8B-B14F-4D97-AF65-F5344CB8AC3E}">
        <p14:creationId xmlns:p14="http://schemas.microsoft.com/office/powerpoint/2010/main" val="29070391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AD1F5E-23E2-C246-9943-751CE80421F1}" type="datetimeFigureOut">
              <a:rPr lang="en-US" smtClean="0">
                <a:solidFill>
                  <a:prstClr val="black">
                    <a:tint val="75000"/>
                  </a:prstClr>
                </a:solidFill>
                <a:latin typeface="Calibri"/>
              </a:rPr>
              <a:pPr/>
              <a:t>9/18/18</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4A3C8FB0-15D7-BA41-8806-091602FEB29E}"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8616400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AD1F5E-23E2-C246-9943-751CE80421F1}" type="datetimeFigureOut">
              <a:rPr lang="en-US" smtClean="0">
                <a:solidFill>
                  <a:prstClr val="black">
                    <a:tint val="75000"/>
                  </a:prstClr>
                </a:solidFill>
                <a:latin typeface="Calibri"/>
              </a:rPr>
              <a:pPr/>
              <a:t>9/18/18</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4A3C8FB0-15D7-BA41-8806-091602FEB29E}"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5815404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AD1F5E-23E2-C246-9943-751CE80421F1}" type="datetimeFigureOut">
              <a:rPr lang="en-US" smtClean="0">
                <a:solidFill>
                  <a:prstClr val="black">
                    <a:tint val="75000"/>
                  </a:prstClr>
                </a:solidFill>
                <a:latin typeface="Calibri"/>
              </a:rPr>
              <a:pPr/>
              <a:t>9/18/18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4A3C8FB0-15D7-BA41-8806-091602FEB29E}"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821587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AD1F5E-23E2-C246-9943-751CE80421F1}" type="datetimeFigureOut">
              <a:rPr lang="en-US" smtClean="0">
                <a:solidFill>
                  <a:prstClr val="black">
                    <a:tint val="75000"/>
                  </a:prstClr>
                </a:solidFill>
                <a:latin typeface="Calibri"/>
              </a:rPr>
              <a:pPr/>
              <a:t>9/18/18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4A3C8FB0-15D7-BA41-8806-091602FEB29E}"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483422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AC2EB7-F2AA-41CE-A34C-52F3C3DDD65D}" type="datetimeFigureOut">
              <a:rPr lang="en-US" smtClean="0"/>
              <a:t>9/18/18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9CB54-09F3-4886-866F-E5E3C81FD65B}" type="slidenum">
              <a:rPr lang="en-US" smtClean="0"/>
              <a:t>‹#›</a:t>
            </a:fld>
            <a:endParaRPr lang="en-US"/>
          </a:p>
        </p:txBody>
      </p:sp>
    </p:spTree>
    <p:extLst>
      <p:ext uri="{BB962C8B-B14F-4D97-AF65-F5344CB8AC3E}">
        <p14:creationId xmlns:p14="http://schemas.microsoft.com/office/powerpoint/2010/main" val="2786760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AC2EB7-F2AA-41CE-A34C-52F3C3DDD65D}" type="datetimeFigureOut">
              <a:rPr lang="en-US" smtClean="0"/>
              <a:t>9/18/18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9CB54-09F3-4886-866F-E5E3C81FD65B}" type="slidenum">
              <a:rPr lang="en-US" smtClean="0"/>
              <a:t>‹#›</a:t>
            </a:fld>
            <a:endParaRPr lang="en-US"/>
          </a:p>
        </p:txBody>
      </p:sp>
    </p:spTree>
    <p:extLst>
      <p:ext uri="{BB962C8B-B14F-4D97-AF65-F5344CB8AC3E}">
        <p14:creationId xmlns:p14="http://schemas.microsoft.com/office/powerpoint/2010/main" val="3580718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AC2EB7-F2AA-41CE-A34C-52F3C3DDD65D}" type="datetimeFigureOut">
              <a:rPr lang="en-US" smtClean="0"/>
              <a:t>9/18/18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9CB54-09F3-4886-866F-E5E3C81FD65B}" type="slidenum">
              <a:rPr lang="en-US" smtClean="0"/>
              <a:t>‹#›</a:t>
            </a:fld>
            <a:endParaRPr lang="en-US"/>
          </a:p>
        </p:txBody>
      </p:sp>
    </p:spTree>
    <p:extLst>
      <p:ext uri="{BB962C8B-B14F-4D97-AF65-F5344CB8AC3E}">
        <p14:creationId xmlns:p14="http://schemas.microsoft.com/office/powerpoint/2010/main" val="781076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AC2EB7-F2AA-41CE-A34C-52F3C3DDD65D}" type="datetimeFigureOut">
              <a:rPr lang="en-US" smtClean="0"/>
              <a:t>9/18/18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9CB54-09F3-4886-866F-E5E3C81FD65B}" type="slidenum">
              <a:rPr lang="en-US" smtClean="0"/>
              <a:t>‹#›</a:t>
            </a:fld>
            <a:endParaRPr lang="en-US"/>
          </a:p>
        </p:txBody>
      </p:sp>
    </p:spTree>
    <p:extLst>
      <p:ext uri="{BB962C8B-B14F-4D97-AF65-F5344CB8AC3E}">
        <p14:creationId xmlns:p14="http://schemas.microsoft.com/office/powerpoint/2010/main" val="3694705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3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C2EB7-F2AA-41CE-A34C-52F3C3DDD65D}" type="datetimeFigureOut">
              <a:rPr lang="en-US" smtClean="0"/>
              <a:t>9/18/18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9CB54-09F3-4886-866F-E5E3C81FD65B}" type="slidenum">
              <a:rPr lang="en-US" smtClean="0"/>
              <a:t>‹#›</a:t>
            </a:fld>
            <a:endParaRPr lang="en-US"/>
          </a:p>
        </p:txBody>
      </p:sp>
    </p:spTree>
    <p:extLst>
      <p:ext uri="{BB962C8B-B14F-4D97-AF65-F5344CB8AC3E}">
        <p14:creationId xmlns:p14="http://schemas.microsoft.com/office/powerpoint/2010/main" val="2682896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31"/>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C2EB7-F2AA-41CE-A34C-52F3C3DDD65D}" type="datetimeFigureOut">
              <a:rPr lang="en-US" smtClean="0"/>
              <a:t>9/18/18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9CB54-09F3-4886-866F-E5E3C81FD65B}" type="slidenum">
              <a:rPr lang="en-US" smtClean="0"/>
              <a:t>‹#›</a:t>
            </a:fld>
            <a:endParaRPr lang="en-US"/>
          </a:p>
        </p:txBody>
      </p:sp>
    </p:spTree>
    <p:extLst>
      <p:ext uri="{BB962C8B-B14F-4D97-AF65-F5344CB8AC3E}">
        <p14:creationId xmlns:p14="http://schemas.microsoft.com/office/powerpoint/2010/main" val="28102395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6"/>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AC2EB7-F2AA-41CE-A34C-52F3C3DDD65D}" type="datetimeFigureOut">
              <a:rPr lang="en-US" smtClean="0"/>
              <a:t>9/18/18</a:t>
            </a:fld>
            <a:endParaRPr lang="en-US"/>
          </a:p>
        </p:txBody>
      </p:sp>
      <p:sp>
        <p:nvSpPr>
          <p:cNvPr id="5" name="Footer Placeholder 4"/>
          <p:cNvSpPr>
            <a:spLocks noGrp="1"/>
          </p:cNvSpPr>
          <p:nvPr>
            <p:ph type="ftr" sz="quarter" idx="3"/>
          </p:nvPr>
        </p:nvSpPr>
        <p:spPr>
          <a:xfrm>
            <a:off x="4038600" y="6356356"/>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6"/>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9CB54-09F3-4886-866F-E5E3C81FD65B}" type="slidenum">
              <a:rPr lang="en-US" smtClean="0"/>
              <a:t>‹#›</a:t>
            </a:fld>
            <a:endParaRPr lang="en-US"/>
          </a:p>
        </p:txBody>
      </p:sp>
    </p:spTree>
    <p:extLst>
      <p:ext uri="{BB962C8B-B14F-4D97-AF65-F5344CB8AC3E}">
        <p14:creationId xmlns:p14="http://schemas.microsoft.com/office/powerpoint/2010/main" val="1594178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A2AD1F5E-23E2-C246-9943-751CE80421F1}" type="datetimeFigureOut">
              <a:rPr lang="en-US" smtClean="0">
                <a:solidFill>
                  <a:prstClr val="black">
                    <a:tint val="75000"/>
                  </a:prstClr>
                </a:solidFill>
                <a:latin typeface="Calibri"/>
              </a:rPr>
              <a:pPr defTabSz="457200"/>
              <a:t>9/18/18</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4A3C8FB0-15D7-BA41-8806-091602FEB29E}" type="slidenum">
              <a:rPr lang="en-US" smtClean="0">
                <a:solidFill>
                  <a:prstClr val="black">
                    <a:tint val="75000"/>
                  </a:prstClr>
                </a:solidFill>
                <a:latin typeface="Calibri"/>
              </a:rPr>
              <a:pPr defTabSz="457200"/>
              <a:t>‹#›</a:t>
            </a:fld>
            <a:endParaRPr lang="en-US">
              <a:solidFill>
                <a:prstClr val="black">
                  <a:tint val="75000"/>
                </a:prstClr>
              </a:solidFill>
              <a:latin typeface="Calibri"/>
            </a:endParaRPr>
          </a:p>
        </p:txBody>
      </p:sp>
    </p:spTree>
    <p:extLst>
      <p:ext uri="{BB962C8B-B14F-4D97-AF65-F5344CB8AC3E}">
        <p14:creationId xmlns:p14="http://schemas.microsoft.com/office/powerpoint/2010/main" val="1183428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A2AD1F5E-23E2-C246-9943-751CE80421F1}" type="datetimeFigureOut">
              <a:rPr lang="en-US" smtClean="0">
                <a:solidFill>
                  <a:prstClr val="black">
                    <a:tint val="75000"/>
                  </a:prstClr>
                </a:solidFill>
                <a:latin typeface="Calibri"/>
              </a:rPr>
              <a:pPr defTabSz="457200"/>
              <a:t>9/18/18</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4A3C8FB0-15D7-BA41-8806-091602FEB29E}" type="slidenum">
              <a:rPr lang="en-US" smtClean="0">
                <a:solidFill>
                  <a:prstClr val="black">
                    <a:tint val="75000"/>
                  </a:prstClr>
                </a:solidFill>
                <a:latin typeface="Calibri"/>
              </a:rPr>
              <a:pPr defTabSz="457200"/>
              <a:t>‹#›</a:t>
            </a:fld>
            <a:endParaRPr lang="en-US">
              <a:solidFill>
                <a:prstClr val="black">
                  <a:tint val="75000"/>
                </a:prstClr>
              </a:solidFill>
              <a:latin typeface="Calibri"/>
            </a:endParaRPr>
          </a:p>
        </p:txBody>
      </p:sp>
    </p:spTree>
    <p:extLst>
      <p:ext uri="{BB962C8B-B14F-4D97-AF65-F5344CB8AC3E}">
        <p14:creationId xmlns:p14="http://schemas.microsoft.com/office/powerpoint/2010/main" val="11834286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ociology.berkeley.edu/sites/default/files/documents/student_services/writing_guide/Thesis%20Statement%20Checklist.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Thesis Statement Review </a:t>
            </a:r>
            <a:endParaRPr lang="en-US" dirty="0"/>
          </a:p>
        </p:txBody>
      </p:sp>
      <p:sp>
        <p:nvSpPr>
          <p:cNvPr id="3" name="Subtitle 2"/>
          <p:cNvSpPr>
            <a:spLocks noGrp="1"/>
          </p:cNvSpPr>
          <p:nvPr>
            <p:ph type="subTitle" idx="1"/>
          </p:nvPr>
        </p:nvSpPr>
        <p:spPr/>
        <p:txBody>
          <a:bodyPr/>
          <a:lstStyle/>
          <a:p>
            <a:endParaRPr lang="en-US" dirty="0" smtClean="0"/>
          </a:p>
          <a:p>
            <a:r>
              <a:rPr lang="en-US" sz="3200" dirty="0" smtClean="0"/>
              <a:t>Steps to building a thesis statement </a:t>
            </a:r>
            <a:endParaRPr lang="en-US" sz="3200" dirty="0"/>
          </a:p>
        </p:txBody>
      </p:sp>
    </p:spTree>
    <p:extLst>
      <p:ext uri="{BB962C8B-B14F-4D97-AF65-F5344CB8AC3E}">
        <p14:creationId xmlns:p14="http://schemas.microsoft.com/office/powerpoint/2010/main" val="269711067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statements ARE… </a:t>
            </a:r>
            <a:endParaRPr lang="en-US" dirty="0"/>
          </a:p>
        </p:txBody>
      </p:sp>
      <p:sp>
        <p:nvSpPr>
          <p:cNvPr id="4" name="TextBox 3"/>
          <p:cNvSpPr txBox="1"/>
          <p:nvPr/>
        </p:nvSpPr>
        <p:spPr>
          <a:xfrm>
            <a:off x="909783" y="1535589"/>
            <a:ext cx="10689916" cy="4293483"/>
          </a:xfrm>
          <a:prstGeom prst="rect">
            <a:avLst/>
          </a:prstGeom>
          <a:noFill/>
        </p:spPr>
        <p:txBody>
          <a:bodyPr wrap="square" rtlCol="0">
            <a:spAutoFit/>
          </a:bodyPr>
          <a:lstStyle/>
          <a:p>
            <a:pPr marL="571500" indent="-571500">
              <a:buFont typeface="Wingdings" charset="2"/>
              <a:buChar char="Ø"/>
            </a:pPr>
            <a:r>
              <a:rPr lang="en-US" sz="3900" dirty="0" smtClean="0"/>
              <a:t>Arguable- something you have to give reasons for, or is worth proving </a:t>
            </a:r>
          </a:p>
          <a:p>
            <a:pPr marL="571500" indent="-571500">
              <a:buFont typeface="Wingdings" charset="2"/>
              <a:buChar char="Ø"/>
            </a:pPr>
            <a:r>
              <a:rPr lang="en-US" sz="3900" dirty="0" smtClean="0"/>
              <a:t> an answer to the (research) question</a:t>
            </a:r>
          </a:p>
          <a:p>
            <a:pPr marL="571500" indent="-571500">
              <a:buFont typeface="Wingdings" charset="2"/>
              <a:buChar char="Ø"/>
            </a:pPr>
            <a:r>
              <a:rPr lang="en-US" sz="3900" dirty="0" smtClean="0"/>
              <a:t>Complete sentence that expresses opinion</a:t>
            </a:r>
          </a:p>
          <a:p>
            <a:pPr marL="571500" indent="-571500">
              <a:buFont typeface="Wingdings" charset="2"/>
              <a:buChar char="Ø"/>
            </a:pPr>
            <a:r>
              <a:rPr lang="en-US" sz="3900" dirty="0" smtClean="0"/>
              <a:t>Direction and/or focal point for the entire paper</a:t>
            </a:r>
          </a:p>
          <a:p>
            <a:pPr marL="571500" indent="-571500">
              <a:buFont typeface="Wingdings" charset="2"/>
              <a:buChar char="Ø"/>
            </a:pPr>
            <a:r>
              <a:rPr lang="en-US" sz="3900" dirty="0" smtClean="0"/>
              <a:t>Sentences that pick a side (in argumentative essay)</a:t>
            </a:r>
            <a:endParaRPr lang="en-US" sz="3900" dirty="0"/>
          </a:p>
        </p:txBody>
      </p:sp>
    </p:spTree>
    <p:extLst>
      <p:ext uri="{BB962C8B-B14F-4D97-AF65-F5344CB8AC3E}">
        <p14:creationId xmlns:p14="http://schemas.microsoft.com/office/powerpoint/2010/main" val="120581869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to note… </a:t>
            </a:r>
            <a:endParaRPr lang="en-US" dirty="0"/>
          </a:p>
        </p:txBody>
      </p:sp>
      <p:sp>
        <p:nvSpPr>
          <p:cNvPr id="3" name="Content Placeholder 2"/>
          <p:cNvSpPr>
            <a:spLocks noGrp="1"/>
          </p:cNvSpPr>
          <p:nvPr>
            <p:ph idx="1"/>
          </p:nvPr>
        </p:nvSpPr>
        <p:spPr/>
        <p:txBody>
          <a:bodyPr>
            <a:normAutofit/>
          </a:bodyPr>
          <a:lstStyle/>
          <a:p>
            <a:pPr algn="ctr"/>
            <a:r>
              <a:rPr lang="en-US" sz="3600" b="1" dirty="0" smtClean="0"/>
              <a:t>Thesis MUST MATCH content!!! </a:t>
            </a:r>
          </a:p>
          <a:p>
            <a:endParaRPr lang="en-US" dirty="0"/>
          </a:p>
          <a:p>
            <a:r>
              <a:rPr lang="en-US" dirty="0" smtClean="0"/>
              <a:t>Without a carefully constructed thesis, essay has no chance at success! </a:t>
            </a:r>
          </a:p>
          <a:p>
            <a:endParaRPr lang="en-US" dirty="0"/>
          </a:p>
          <a:p>
            <a:r>
              <a:rPr lang="en-US" dirty="0" smtClean="0"/>
              <a:t>Likewise, if the content that follows the thesis DOES NOT support, or even connect to, thesis statement, your essay ALSO has no chance at success!</a:t>
            </a:r>
            <a:endParaRPr lang="en-US" dirty="0"/>
          </a:p>
        </p:txBody>
      </p:sp>
    </p:spTree>
    <p:extLst>
      <p:ext uri="{BB962C8B-B14F-4D97-AF65-F5344CB8AC3E}">
        <p14:creationId xmlns:p14="http://schemas.microsoft.com/office/powerpoint/2010/main" val="307624154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2984"/>
            <a:ext cx="10972800" cy="707415"/>
          </a:xfrm>
        </p:spPr>
        <p:txBody>
          <a:bodyPr>
            <a:normAutofit fontScale="90000"/>
          </a:bodyPr>
          <a:lstStyle/>
          <a:p>
            <a:r>
              <a:rPr lang="en-US" dirty="0" smtClean="0"/>
              <a:t>Avoid textual summary!</a:t>
            </a:r>
            <a:endParaRPr lang="en-US" dirty="0"/>
          </a:p>
        </p:txBody>
      </p:sp>
      <p:sp>
        <p:nvSpPr>
          <p:cNvPr id="3" name="Content Placeholder 2"/>
          <p:cNvSpPr>
            <a:spLocks noGrp="1"/>
          </p:cNvSpPr>
          <p:nvPr>
            <p:ph idx="1"/>
          </p:nvPr>
        </p:nvSpPr>
        <p:spPr>
          <a:xfrm>
            <a:off x="609600" y="1024064"/>
            <a:ext cx="10972800" cy="5365825"/>
          </a:xfrm>
        </p:spPr>
        <p:txBody>
          <a:bodyPr>
            <a:normAutofit fontScale="92500" lnSpcReduction="20000"/>
          </a:bodyPr>
          <a:lstStyle/>
          <a:p>
            <a:r>
              <a:rPr lang="en-US" dirty="0" smtClean="0"/>
              <a:t>Summary does not equal analysis! </a:t>
            </a:r>
          </a:p>
          <a:p>
            <a:pPr lvl="1"/>
            <a:r>
              <a:rPr lang="en-US" dirty="0" smtClean="0"/>
              <a:t>Summary only shows that you read the text </a:t>
            </a:r>
          </a:p>
          <a:p>
            <a:pPr lvl="1"/>
            <a:r>
              <a:rPr lang="en-US" dirty="0" smtClean="0"/>
              <a:t>analysis + synthesis = comprehension of text and ability to effectively arguing a point</a:t>
            </a:r>
          </a:p>
          <a:p>
            <a:r>
              <a:rPr lang="en-US" dirty="0" smtClean="0"/>
              <a:t>Do NOT summarize entire works or sections of literature and think you have done analysis.</a:t>
            </a:r>
          </a:p>
          <a:p>
            <a:pPr lvl="1"/>
            <a:r>
              <a:rPr lang="en-US" dirty="0" smtClean="0"/>
              <a:t>Select pieces of text that will make your argument and discuss/elaborate on those.</a:t>
            </a:r>
          </a:p>
          <a:p>
            <a:r>
              <a:rPr lang="en-US" dirty="0" smtClean="0"/>
              <a:t>Analysis- n. a detailed examination of anything complex</a:t>
            </a:r>
          </a:p>
          <a:p>
            <a:r>
              <a:rPr lang="en-US" dirty="0" smtClean="0"/>
              <a:t>Synthesis- n. the composition or combination of parts or elements so as to form a whole</a:t>
            </a:r>
          </a:p>
          <a:p>
            <a:pPr algn="ctr"/>
            <a:r>
              <a:rPr lang="en-US" dirty="0" smtClean="0"/>
              <a:t>Versus</a:t>
            </a:r>
          </a:p>
          <a:p>
            <a:r>
              <a:rPr lang="en-US" dirty="0" smtClean="0"/>
              <a:t>Summary-n. a covering of the main points </a:t>
            </a:r>
            <a:r>
              <a:rPr lang="en-US" dirty="0" err="1" smtClean="0"/>
              <a:t>succintly</a:t>
            </a:r>
            <a:endParaRPr lang="en-US" dirty="0" smtClean="0"/>
          </a:p>
          <a:p>
            <a:endParaRPr lang="en-US" dirty="0" smtClean="0"/>
          </a:p>
          <a:p>
            <a:endParaRPr lang="en-US" dirty="0"/>
          </a:p>
        </p:txBody>
      </p:sp>
    </p:spTree>
    <p:extLst>
      <p:ext uri="{BB962C8B-B14F-4D97-AF65-F5344CB8AC3E}">
        <p14:creationId xmlns:p14="http://schemas.microsoft.com/office/powerpoint/2010/main" val="385722351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7641"/>
            <a:ext cx="10515600" cy="1325563"/>
          </a:xfrm>
        </p:spPr>
        <p:txBody>
          <a:bodyPr/>
          <a:lstStyle/>
          <a:p>
            <a:r>
              <a:rPr lang="en-US" dirty="0" smtClean="0"/>
              <a:t>Examples of weak thesis statements- what’s wrong with these?</a:t>
            </a:r>
            <a:endParaRPr lang="en-US" dirty="0"/>
          </a:p>
        </p:txBody>
      </p:sp>
      <p:sp>
        <p:nvSpPr>
          <p:cNvPr id="3" name="TextBox 2"/>
          <p:cNvSpPr txBox="1"/>
          <p:nvPr/>
        </p:nvSpPr>
        <p:spPr>
          <a:xfrm>
            <a:off x="1017644" y="1543204"/>
            <a:ext cx="10336161" cy="5093702"/>
          </a:xfrm>
          <a:prstGeom prst="rect">
            <a:avLst/>
          </a:prstGeom>
          <a:noFill/>
        </p:spPr>
        <p:txBody>
          <a:bodyPr wrap="square" rtlCol="0">
            <a:spAutoFit/>
          </a:bodyPr>
          <a:lstStyle/>
          <a:p>
            <a:pPr marL="285750" indent="-285750">
              <a:buFont typeface="Wingdings" panose="05000000000000000000" pitchFamily="2" charset="2"/>
              <a:buChar char="v"/>
            </a:pPr>
            <a:r>
              <a:rPr lang="en-US" sz="2500" dirty="0" smtClean="0"/>
              <a:t>Increased access to technology/internet has distanced humanity from itself. </a:t>
            </a:r>
          </a:p>
          <a:p>
            <a:pPr marL="285750" indent="-285750">
              <a:buFont typeface="Wingdings" panose="05000000000000000000" pitchFamily="2" charset="2"/>
              <a:buChar char="v"/>
            </a:pPr>
            <a:r>
              <a:rPr lang="en-US" sz="2500" dirty="0" smtClean="0"/>
              <a:t>This paper will show how increased access to technology/internet has distanced humanity from itself by referring to expert testimony, critical opinion, charts, graphs, and survey all of which combine to prove this theory. </a:t>
            </a:r>
          </a:p>
          <a:p>
            <a:pPr marL="285750" indent="-285750">
              <a:buFont typeface="Wingdings" panose="05000000000000000000" pitchFamily="2" charset="2"/>
              <a:buChar char="v"/>
            </a:pPr>
            <a:r>
              <a:rPr lang="en-US" sz="2500" dirty="0" smtClean="0"/>
              <a:t>In the last ten years, society has found ways to increase its technological and internet access. </a:t>
            </a:r>
          </a:p>
          <a:p>
            <a:pPr marL="285750" indent="-285750">
              <a:buFont typeface="Wingdings" panose="05000000000000000000" pitchFamily="2" charset="2"/>
              <a:buChar char="v"/>
            </a:pPr>
            <a:r>
              <a:rPr lang="en-US" sz="2500" dirty="0" smtClean="0"/>
              <a:t>Is the reasoning behind increased social media usage because many members of society feel the need to be constantly on display and can now think of themselves as celebrities that everyone needs/wants access to? </a:t>
            </a:r>
          </a:p>
          <a:p>
            <a:pPr marL="285750" indent="-285750">
              <a:buFont typeface="Wingdings" panose="05000000000000000000" pitchFamily="2" charset="2"/>
              <a:buChar char="v"/>
            </a:pPr>
            <a:r>
              <a:rPr lang="en-US" sz="2500" dirty="0" smtClean="0"/>
              <a:t>Increased internet usage and technological access has utterly stripped humanity of its ability to communicate in person and has also absolutely drained its finances. </a:t>
            </a:r>
            <a:endParaRPr lang="en-US" sz="2500" dirty="0"/>
          </a:p>
        </p:txBody>
      </p:sp>
    </p:spTree>
    <p:extLst>
      <p:ext uri="{BB962C8B-B14F-4D97-AF65-F5344CB8AC3E}">
        <p14:creationId xmlns:p14="http://schemas.microsoft.com/office/powerpoint/2010/main" val="292347168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9300"/>
            <a:ext cx="10515600" cy="829219"/>
          </a:xfrm>
        </p:spPr>
        <p:txBody>
          <a:bodyPr>
            <a:normAutofit/>
          </a:bodyPr>
          <a:lstStyle/>
          <a:p>
            <a:r>
              <a:rPr lang="en-US" dirty="0" smtClean="0"/>
              <a:t>Let’s discuss… </a:t>
            </a:r>
            <a:endParaRPr lang="en-US" dirty="0"/>
          </a:p>
        </p:txBody>
      </p:sp>
      <p:sp>
        <p:nvSpPr>
          <p:cNvPr id="3" name="TextBox 2"/>
          <p:cNvSpPr txBox="1"/>
          <p:nvPr/>
        </p:nvSpPr>
        <p:spPr>
          <a:xfrm>
            <a:off x="815017" y="2161197"/>
            <a:ext cx="10386655" cy="2862322"/>
          </a:xfrm>
          <a:prstGeom prst="rect">
            <a:avLst/>
          </a:prstGeom>
          <a:noFill/>
        </p:spPr>
        <p:txBody>
          <a:bodyPr wrap="square" rtlCol="0">
            <a:spAutoFit/>
          </a:bodyPr>
          <a:lstStyle/>
          <a:p>
            <a:r>
              <a:rPr lang="en-US" sz="3000" dirty="0"/>
              <a:t>“Eating fast food is bad and should be avoided.</a:t>
            </a:r>
            <a:r>
              <a:rPr lang="en-US" sz="3000" dirty="0" smtClean="0"/>
              <a:t>”</a:t>
            </a:r>
          </a:p>
          <a:p>
            <a:r>
              <a:rPr lang="en-US" sz="3000" dirty="0"/>
              <a:t>	</a:t>
            </a:r>
            <a:r>
              <a:rPr lang="en-US" sz="3000" dirty="0" smtClean="0"/>
              <a:t>			VS.</a:t>
            </a:r>
            <a:endParaRPr lang="en-US" sz="4800" dirty="0"/>
          </a:p>
          <a:p>
            <a:r>
              <a:rPr lang="en-US" sz="3000" dirty="0" smtClean="0"/>
              <a:t>“Americans should eliminate the regular consumption of fast food because the fast food diet leads to preventable and expensive health issues, such as diabetes, obesity, and </a:t>
            </a:r>
            <a:r>
              <a:rPr lang="en-US" sz="3000" dirty="0" err="1" smtClean="0"/>
              <a:t>eheart</a:t>
            </a:r>
            <a:r>
              <a:rPr lang="en-US" sz="3000" dirty="0" smtClean="0"/>
              <a:t> disease.” </a:t>
            </a:r>
          </a:p>
        </p:txBody>
      </p:sp>
    </p:spTree>
    <p:extLst>
      <p:ext uri="{BB962C8B-B14F-4D97-AF65-F5344CB8AC3E}">
        <p14:creationId xmlns:p14="http://schemas.microsoft.com/office/powerpoint/2010/main" val="70429040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discuss… </a:t>
            </a:r>
            <a:endParaRPr lang="en-US" dirty="0"/>
          </a:p>
        </p:txBody>
      </p:sp>
      <p:sp>
        <p:nvSpPr>
          <p:cNvPr id="3" name="TextBox 2"/>
          <p:cNvSpPr txBox="1"/>
          <p:nvPr/>
        </p:nvSpPr>
        <p:spPr>
          <a:xfrm>
            <a:off x="815013" y="2331818"/>
            <a:ext cx="10595147" cy="3323987"/>
          </a:xfrm>
          <a:prstGeom prst="rect">
            <a:avLst/>
          </a:prstGeom>
          <a:noFill/>
        </p:spPr>
        <p:txBody>
          <a:bodyPr wrap="square" rtlCol="0">
            <a:spAutoFit/>
          </a:bodyPr>
          <a:lstStyle/>
          <a:p>
            <a:r>
              <a:rPr lang="en-US" sz="3000" dirty="0"/>
              <a:t>“There are high numbers of homeless people living in Berkeley, California.</a:t>
            </a:r>
            <a:r>
              <a:rPr lang="en-US" sz="3000" dirty="0" smtClean="0"/>
              <a:t>”</a:t>
            </a:r>
          </a:p>
          <a:p>
            <a:r>
              <a:rPr lang="en-US" sz="3000" dirty="0"/>
              <a:t>	</a:t>
            </a:r>
            <a:r>
              <a:rPr lang="en-US" sz="3000" dirty="0" smtClean="0"/>
              <a:t>				VS. </a:t>
            </a:r>
          </a:p>
          <a:p>
            <a:r>
              <a:rPr lang="en-US" sz="3000" dirty="0" smtClean="0"/>
              <a:t>“Homeless people in Berkeley should be given access to services, such as regular food donations, public restrooms, and camping facilities, because it would improve life for all inhabitants of the city.” </a:t>
            </a:r>
            <a:endParaRPr lang="en-US" sz="3000" dirty="0"/>
          </a:p>
        </p:txBody>
      </p:sp>
    </p:spTree>
    <p:extLst>
      <p:ext uri="{BB962C8B-B14F-4D97-AF65-F5344CB8AC3E}">
        <p14:creationId xmlns:p14="http://schemas.microsoft.com/office/powerpoint/2010/main" val="73158473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discuss… </a:t>
            </a:r>
            <a:endParaRPr lang="en-US" dirty="0"/>
          </a:p>
        </p:txBody>
      </p:sp>
      <p:sp>
        <p:nvSpPr>
          <p:cNvPr id="3" name="TextBox 2"/>
          <p:cNvSpPr txBox="1"/>
          <p:nvPr/>
        </p:nvSpPr>
        <p:spPr>
          <a:xfrm>
            <a:off x="796057" y="2255986"/>
            <a:ext cx="10652008" cy="2862322"/>
          </a:xfrm>
          <a:prstGeom prst="rect">
            <a:avLst/>
          </a:prstGeom>
          <a:noFill/>
        </p:spPr>
        <p:txBody>
          <a:bodyPr wrap="square" rtlCol="0">
            <a:spAutoFit/>
          </a:bodyPr>
          <a:lstStyle/>
          <a:p>
            <a:r>
              <a:rPr lang="en-US" sz="3000" dirty="0"/>
              <a:t>“Humans should relocate to Mars.</a:t>
            </a:r>
            <a:r>
              <a:rPr lang="en-US" sz="3000" dirty="0" smtClean="0"/>
              <a:t>”</a:t>
            </a:r>
          </a:p>
          <a:p>
            <a:r>
              <a:rPr lang="en-US" sz="3000" dirty="0"/>
              <a:t>	</a:t>
            </a:r>
            <a:r>
              <a:rPr lang="en-US" sz="3000" dirty="0" smtClean="0"/>
              <a:t>				VS. </a:t>
            </a:r>
          </a:p>
          <a:p>
            <a:r>
              <a:rPr lang="en-US" sz="3000" dirty="0" smtClean="0"/>
              <a:t>“It’s too late to save the earth; therefore, humans should immediately set a date for their relocation to Mars, where, with the proper planning, they can avoid issues of famine, war, and global warming.” </a:t>
            </a:r>
            <a:endParaRPr lang="en-US" sz="3000" dirty="0"/>
          </a:p>
        </p:txBody>
      </p:sp>
    </p:spTree>
    <p:extLst>
      <p:ext uri="{BB962C8B-B14F-4D97-AF65-F5344CB8AC3E}">
        <p14:creationId xmlns:p14="http://schemas.microsoft.com/office/powerpoint/2010/main" val="250411607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discuss… </a:t>
            </a:r>
            <a:endParaRPr lang="en-US" dirty="0"/>
          </a:p>
        </p:txBody>
      </p:sp>
      <p:sp>
        <p:nvSpPr>
          <p:cNvPr id="3" name="TextBox 2"/>
          <p:cNvSpPr txBox="1"/>
          <p:nvPr/>
        </p:nvSpPr>
        <p:spPr>
          <a:xfrm>
            <a:off x="833966" y="1554546"/>
            <a:ext cx="10614100" cy="4708981"/>
          </a:xfrm>
          <a:prstGeom prst="rect">
            <a:avLst/>
          </a:prstGeom>
          <a:noFill/>
        </p:spPr>
        <p:txBody>
          <a:bodyPr wrap="square" rtlCol="0">
            <a:spAutoFit/>
          </a:bodyPr>
          <a:lstStyle/>
          <a:p>
            <a:r>
              <a:rPr lang="en-US" sz="3000" dirty="0" smtClean="0"/>
              <a:t>“Secondhand smoke is bad and can cause heart disease and cancer; therefore, smoking should be outlawed in public places, but outlawing smoking is unfair to smokers so many non-smokers can just hold their breath or wear masks around smokers instead” </a:t>
            </a:r>
          </a:p>
          <a:p>
            <a:r>
              <a:rPr lang="en-US" sz="3000" dirty="0"/>
              <a:t>	</a:t>
            </a:r>
            <a:r>
              <a:rPr lang="en-US" sz="3000" dirty="0" smtClean="0"/>
              <a:t>					VS.</a:t>
            </a:r>
          </a:p>
          <a:p>
            <a:r>
              <a:rPr lang="en-US" sz="3000" dirty="0" smtClean="0"/>
              <a:t>“Secondhand smoke is just as harmful as smoking and leads to a higher prevalence of cancer and heart disease. What’s worse, people who inhale secondhand smoke are doing it without consent. For this reason, smoking an any public place should e banned.” </a:t>
            </a:r>
            <a:endParaRPr lang="en-US" sz="3000" dirty="0"/>
          </a:p>
        </p:txBody>
      </p:sp>
    </p:spTree>
    <p:extLst>
      <p:ext uri="{BB962C8B-B14F-4D97-AF65-F5344CB8AC3E}">
        <p14:creationId xmlns:p14="http://schemas.microsoft.com/office/powerpoint/2010/main" val="214595511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Statement Checklist </a:t>
            </a:r>
            <a:endParaRPr lang="en-US" dirty="0"/>
          </a:p>
        </p:txBody>
      </p:sp>
      <p:sp>
        <p:nvSpPr>
          <p:cNvPr id="3" name="TextBox 2"/>
          <p:cNvSpPr txBox="1"/>
          <p:nvPr/>
        </p:nvSpPr>
        <p:spPr>
          <a:xfrm>
            <a:off x="825911" y="2094273"/>
            <a:ext cx="10545096" cy="1754327"/>
          </a:xfrm>
          <a:prstGeom prst="rect">
            <a:avLst/>
          </a:prstGeom>
          <a:noFill/>
        </p:spPr>
        <p:txBody>
          <a:bodyPr wrap="square" rtlCol="0">
            <a:spAutoFit/>
          </a:bodyPr>
          <a:lstStyle/>
          <a:p>
            <a:r>
              <a:rPr lang="en-US" sz="3600" dirty="0">
                <a:hlinkClick r:id="rId2"/>
              </a:rPr>
              <a:t>http://</a:t>
            </a:r>
            <a:r>
              <a:rPr lang="en-US" sz="3600" dirty="0" smtClean="0">
                <a:hlinkClick r:id="rId2"/>
              </a:rPr>
              <a:t>sociology.berkeley.edu/sites/default/files/documents/student_services/writing_guide/Thesis%20Statement%20Checklist.pdf</a:t>
            </a:r>
            <a:r>
              <a:rPr lang="en-US" sz="3600" dirty="0" smtClean="0"/>
              <a:t> </a:t>
            </a:r>
            <a:endParaRPr lang="en-US" sz="3600" dirty="0"/>
          </a:p>
        </p:txBody>
      </p:sp>
    </p:spTree>
    <p:extLst>
      <p:ext uri="{BB962C8B-B14F-4D97-AF65-F5344CB8AC3E}">
        <p14:creationId xmlns:p14="http://schemas.microsoft.com/office/powerpoint/2010/main" val="216172931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5231" y="379346"/>
            <a:ext cx="10943303" cy="769441"/>
          </a:xfrm>
          <a:prstGeom prst="rect">
            <a:avLst/>
          </a:prstGeom>
          <a:noFill/>
        </p:spPr>
        <p:txBody>
          <a:bodyPr wrap="square" rtlCol="0">
            <a:spAutoFit/>
          </a:bodyPr>
          <a:lstStyle/>
          <a:p>
            <a:r>
              <a:rPr lang="en-US" sz="4400" dirty="0" smtClean="0"/>
              <a:t>This lesson intends to… </a:t>
            </a:r>
            <a:endParaRPr lang="en-US" sz="4400" dirty="0"/>
          </a:p>
        </p:txBody>
      </p:sp>
      <p:sp>
        <p:nvSpPr>
          <p:cNvPr id="5" name="TextBox 4"/>
          <p:cNvSpPr txBox="1"/>
          <p:nvPr/>
        </p:nvSpPr>
        <p:spPr>
          <a:xfrm>
            <a:off x="682635" y="1310700"/>
            <a:ext cx="10913807" cy="5016757"/>
          </a:xfrm>
          <a:prstGeom prst="rect">
            <a:avLst/>
          </a:prstGeom>
          <a:noFill/>
        </p:spPr>
        <p:txBody>
          <a:bodyPr wrap="square" rtlCol="0">
            <a:spAutoFit/>
          </a:bodyPr>
          <a:lstStyle/>
          <a:p>
            <a:pPr marL="342900" indent="-342900">
              <a:buFont typeface="Courier New" panose="02070309020205020404" pitchFamily="49" charset="0"/>
              <a:buChar char="o"/>
            </a:pPr>
            <a:r>
              <a:rPr lang="en-US" sz="3200" dirty="0" smtClean="0"/>
              <a:t>Define thesis statements </a:t>
            </a:r>
          </a:p>
          <a:p>
            <a:pPr marL="342900" indent="-342900">
              <a:buFont typeface="Courier New" panose="02070309020205020404" pitchFamily="49" charset="0"/>
              <a:buChar char="o"/>
            </a:pPr>
            <a:r>
              <a:rPr lang="en-US" sz="3200" dirty="0" smtClean="0"/>
              <a:t>Give steps on how to build thesis statements</a:t>
            </a:r>
          </a:p>
          <a:p>
            <a:pPr marL="342900" indent="-342900">
              <a:buFont typeface="Courier New" panose="02070309020205020404" pitchFamily="49" charset="0"/>
              <a:buChar char="o"/>
            </a:pPr>
            <a:r>
              <a:rPr lang="en-US" sz="3200" dirty="0" smtClean="0"/>
              <a:t>Provide explanation on what thesis statements are and are NOT </a:t>
            </a:r>
            <a:endParaRPr lang="en-US" sz="3200" dirty="0"/>
          </a:p>
          <a:p>
            <a:pPr marL="342900" indent="-342900">
              <a:buFont typeface="Courier New" panose="02070309020205020404" pitchFamily="49" charset="0"/>
              <a:buChar char="o"/>
            </a:pPr>
            <a:r>
              <a:rPr lang="en-US" sz="3200" dirty="0"/>
              <a:t>G</a:t>
            </a:r>
            <a:r>
              <a:rPr lang="en-US" sz="3200" dirty="0" smtClean="0"/>
              <a:t>ive examples of weak and strong thesis statements so that students can understand the difference between good and bad thesis statements and see what works and what doesn’t work</a:t>
            </a:r>
          </a:p>
          <a:p>
            <a:pPr marL="342900" indent="-342900">
              <a:buFont typeface="Courier New" panose="02070309020205020404" pitchFamily="49" charset="0"/>
              <a:buChar char="o"/>
            </a:pPr>
            <a:r>
              <a:rPr lang="en-US" sz="3200" dirty="0" smtClean="0"/>
              <a:t>Complete a workshop activity after the </a:t>
            </a:r>
            <a:r>
              <a:rPr lang="en-US" sz="3200" dirty="0" err="1" smtClean="0"/>
              <a:t>powerpoint</a:t>
            </a:r>
            <a:r>
              <a:rPr lang="en-US" sz="3200" dirty="0" smtClean="0"/>
              <a:t> to practically apply the material just discussed.  </a:t>
            </a:r>
            <a:endParaRPr lang="en-US" sz="3200" dirty="0"/>
          </a:p>
        </p:txBody>
      </p:sp>
    </p:spTree>
    <p:extLst>
      <p:ext uri="{BB962C8B-B14F-4D97-AF65-F5344CB8AC3E}">
        <p14:creationId xmlns:p14="http://schemas.microsoft.com/office/powerpoint/2010/main" val="282004563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thesis statement is… </a:t>
            </a:r>
            <a:endParaRPr lang="en-US" dirty="0"/>
          </a:p>
        </p:txBody>
      </p:sp>
      <p:sp>
        <p:nvSpPr>
          <p:cNvPr id="3" name="TextBox 2"/>
          <p:cNvSpPr txBox="1"/>
          <p:nvPr/>
        </p:nvSpPr>
        <p:spPr>
          <a:xfrm>
            <a:off x="840657" y="2300749"/>
            <a:ext cx="10574595" cy="2554545"/>
          </a:xfrm>
          <a:prstGeom prst="rect">
            <a:avLst/>
          </a:prstGeom>
          <a:noFill/>
        </p:spPr>
        <p:txBody>
          <a:bodyPr wrap="square" rtlCol="0">
            <a:spAutoFit/>
          </a:bodyPr>
          <a:lstStyle/>
          <a:p>
            <a:r>
              <a:rPr lang="en-US" sz="3200" b="0" dirty="0" smtClean="0">
                <a:solidFill>
                  <a:srgbClr val="000000"/>
                </a:solidFill>
                <a:effectLst/>
              </a:rPr>
              <a:t>A </a:t>
            </a:r>
            <a:r>
              <a:rPr lang="en-US" sz="3200" b="1" dirty="0" smtClean="0">
                <a:solidFill>
                  <a:srgbClr val="000000"/>
                </a:solidFill>
                <a:effectLst/>
              </a:rPr>
              <a:t>thesis statement</a:t>
            </a:r>
            <a:r>
              <a:rPr lang="en-US" sz="3200" b="0" dirty="0" smtClean="0">
                <a:solidFill>
                  <a:srgbClr val="000000"/>
                </a:solidFill>
                <a:effectLst/>
              </a:rPr>
              <a:t> usually appears at the end of the introductory paragraph of a paper, </a:t>
            </a:r>
            <a:r>
              <a:rPr lang="en-US" sz="3200" b="1" i="1" u="sng" dirty="0" smtClean="0">
                <a:solidFill>
                  <a:srgbClr val="000000"/>
                </a:solidFill>
                <a:effectLst/>
              </a:rPr>
              <a:t>and it offers a concise summary of the main point or claim of the essay, research paper, etc.</a:t>
            </a:r>
            <a:r>
              <a:rPr lang="en-US" sz="3200" dirty="0" smtClean="0">
                <a:solidFill>
                  <a:srgbClr val="000000"/>
                </a:solidFill>
                <a:effectLst/>
              </a:rPr>
              <a:t> Often times it is ONE sentence, but can be two, indicating a two-part thesis. </a:t>
            </a:r>
            <a:endParaRPr lang="en-US" sz="3200" dirty="0"/>
          </a:p>
        </p:txBody>
      </p:sp>
    </p:spTree>
    <p:extLst>
      <p:ext uri="{BB962C8B-B14F-4D97-AF65-F5344CB8AC3E}">
        <p14:creationId xmlns:p14="http://schemas.microsoft.com/office/powerpoint/2010/main" val="323699510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5128" y="318654"/>
            <a:ext cx="10543309" cy="1323439"/>
          </a:xfrm>
          <a:prstGeom prst="rect">
            <a:avLst/>
          </a:prstGeom>
          <a:noFill/>
        </p:spPr>
        <p:txBody>
          <a:bodyPr wrap="square" rtlCol="0">
            <a:spAutoFit/>
          </a:bodyPr>
          <a:lstStyle/>
          <a:p>
            <a:r>
              <a:rPr lang="en-US" sz="4000" dirty="0" smtClean="0"/>
              <a:t>Step 1- Once you have a topic/idea, ask yourself the following questions:</a:t>
            </a:r>
            <a:endParaRPr lang="en-US" sz="4000" dirty="0"/>
          </a:p>
        </p:txBody>
      </p:sp>
      <p:sp>
        <p:nvSpPr>
          <p:cNvPr id="3" name="TextBox 2"/>
          <p:cNvSpPr txBox="1"/>
          <p:nvPr/>
        </p:nvSpPr>
        <p:spPr>
          <a:xfrm>
            <a:off x="789709" y="2002318"/>
            <a:ext cx="10654147" cy="4031873"/>
          </a:xfrm>
          <a:prstGeom prst="rect">
            <a:avLst/>
          </a:prstGeom>
          <a:noFill/>
        </p:spPr>
        <p:txBody>
          <a:bodyPr wrap="square" rtlCol="0">
            <a:spAutoFit/>
          </a:bodyPr>
          <a:lstStyle/>
          <a:p>
            <a:pPr marL="285750" indent="-285750">
              <a:buFont typeface="Wingdings" panose="05000000000000000000" pitchFamily="2" charset="2"/>
              <a:buChar char="ü"/>
            </a:pPr>
            <a:r>
              <a:rPr lang="en-US" sz="3200" dirty="0" smtClean="0"/>
              <a:t>What is it you intend to prove? </a:t>
            </a:r>
          </a:p>
          <a:p>
            <a:pPr marL="285750" indent="-285750">
              <a:buFont typeface="Wingdings" panose="05000000000000000000" pitchFamily="2" charset="2"/>
              <a:buChar char="ü"/>
            </a:pPr>
            <a:r>
              <a:rPr lang="en-US" sz="3200" dirty="0" smtClean="0"/>
              <a:t>What is it you intend to argue? </a:t>
            </a:r>
          </a:p>
          <a:p>
            <a:pPr marL="285750" indent="-285750">
              <a:buFont typeface="Wingdings" panose="05000000000000000000" pitchFamily="2" charset="2"/>
              <a:buChar char="ü"/>
            </a:pPr>
            <a:r>
              <a:rPr lang="en-US" sz="3200" dirty="0" smtClean="0"/>
              <a:t>What have you discovered about your topic?</a:t>
            </a:r>
          </a:p>
          <a:p>
            <a:pPr marL="285750" indent="-285750">
              <a:buFont typeface="Wingdings" panose="05000000000000000000" pitchFamily="2" charset="2"/>
              <a:buChar char="ü"/>
            </a:pPr>
            <a:r>
              <a:rPr lang="en-US" sz="3200" dirty="0" smtClean="0"/>
              <a:t>What do you already know?</a:t>
            </a:r>
          </a:p>
          <a:p>
            <a:pPr marL="285750" indent="-285750">
              <a:buFont typeface="Wingdings" panose="05000000000000000000" pitchFamily="2" charset="2"/>
              <a:buChar char="ü"/>
            </a:pPr>
            <a:r>
              <a:rPr lang="en-US" sz="3200" dirty="0" smtClean="0"/>
              <a:t>What has already been said?</a:t>
            </a:r>
          </a:p>
          <a:p>
            <a:pPr lvl="1"/>
            <a:r>
              <a:rPr lang="en-US" sz="3200" dirty="0" smtClean="0"/>
              <a:t>(just so that you’re not making the same argument)</a:t>
            </a:r>
          </a:p>
          <a:p>
            <a:pPr lvl="6" indent="-457200">
              <a:buFont typeface="Arial" panose="020B0604020202020204" pitchFamily="34" charset="0"/>
              <a:buChar char="•"/>
            </a:pPr>
            <a:r>
              <a:rPr lang="en-US" sz="3200" dirty="0" smtClean="0"/>
              <a:t>OR</a:t>
            </a:r>
          </a:p>
          <a:p>
            <a:pPr marL="339725" lvl="6" indent="-280988">
              <a:buFont typeface="Wingdings" panose="05000000000000000000" pitchFamily="2" charset="2"/>
              <a:buChar char="ü"/>
            </a:pPr>
            <a:r>
              <a:rPr lang="en-US" sz="3200" dirty="0" smtClean="0"/>
              <a:t>Ask yourself a couple of questions about your topic</a:t>
            </a:r>
          </a:p>
        </p:txBody>
      </p:sp>
    </p:spTree>
    <p:extLst>
      <p:ext uri="{BB962C8B-B14F-4D97-AF65-F5344CB8AC3E}">
        <p14:creationId xmlns:p14="http://schemas.microsoft.com/office/powerpoint/2010/main" val="261725800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2172" y="589941"/>
            <a:ext cx="10412361" cy="1323439"/>
          </a:xfrm>
          <a:prstGeom prst="rect">
            <a:avLst/>
          </a:prstGeom>
          <a:noFill/>
        </p:spPr>
        <p:txBody>
          <a:bodyPr wrap="square" rtlCol="0">
            <a:spAutoFit/>
          </a:bodyPr>
          <a:lstStyle/>
          <a:p>
            <a:r>
              <a:rPr lang="en-US" sz="4000" dirty="0" smtClean="0"/>
              <a:t>Step 2: Turn your question into a position (stance) </a:t>
            </a:r>
          </a:p>
        </p:txBody>
      </p:sp>
      <p:sp>
        <p:nvSpPr>
          <p:cNvPr id="3" name="TextBox 2"/>
          <p:cNvSpPr txBox="1"/>
          <p:nvPr/>
        </p:nvSpPr>
        <p:spPr>
          <a:xfrm>
            <a:off x="766916" y="2787445"/>
            <a:ext cx="10530349" cy="1077218"/>
          </a:xfrm>
          <a:prstGeom prst="rect">
            <a:avLst/>
          </a:prstGeom>
          <a:noFill/>
        </p:spPr>
        <p:txBody>
          <a:bodyPr wrap="square" rtlCol="0">
            <a:spAutoFit/>
          </a:bodyPr>
          <a:lstStyle/>
          <a:p>
            <a:r>
              <a:rPr lang="en-US" sz="3200" dirty="0" smtClean="0"/>
              <a:t>*** Totally avoid first person!! </a:t>
            </a:r>
          </a:p>
          <a:p>
            <a:r>
              <a:rPr lang="en-US" sz="3200" dirty="0"/>
              <a:t>	</a:t>
            </a:r>
            <a:r>
              <a:rPr lang="en-US" sz="3200" dirty="0" smtClean="0"/>
              <a:t>You’re stating your opinion without stating that it’s yours </a:t>
            </a:r>
            <a:endParaRPr lang="en-US" sz="3200" dirty="0"/>
          </a:p>
        </p:txBody>
      </p:sp>
    </p:spTree>
    <p:extLst>
      <p:ext uri="{BB962C8B-B14F-4D97-AF65-F5344CB8AC3E}">
        <p14:creationId xmlns:p14="http://schemas.microsoft.com/office/powerpoint/2010/main" val="10790144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3905"/>
            <a:ext cx="10515600" cy="1325563"/>
          </a:xfrm>
        </p:spPr>
        <p:txBody>
          <a:bodyPr>
            <a:normAutofit/>
          </a:bodyPr>
          <a:lstStyle/>
          <a:p>
            <a:r>
              <a:rPr lang="en-US" sz="4000" dirty="0" smtClean="0"/>
              <a:t>Step 3- Narrow down your focus. Need to be specific! </a:t>
            </a:r>
            <a:endParaRPr lang="en-US" sz="4000" dirty="0"/>
          </a:p>
        </p:txBody>
      </p:sp>
      <p:sp>
        <p:nvSpPr>
          <p:cNvPr id="3" name="TextBox 2"/>
          <p:cNvSpPr txBox="1"/>
          <p:nvPr/>
        </p:nvSpPr>
        <p:spPr>
          <a:xfrm>
            <a:off x="838201" y="1469464"/>
            <a:ext cx="10574595" cy="5016757"/>
          </a:xfrm>
          <a:prstGeom prst="rect">
            <a:avLst/>
          </a:prstGeom>
          <a:noFill/>
        </p:spPr>
        <p:txBody>
          <a:bodyPr wrap="square" rtlCol="0">
            <a:spAutoFit/>
          </a:bodyPr>
          <a:lstStyle/>
          <a:p>
            <a:r>
              <a:rPr lang="en-US" sz="3200" dirty="0" smtClean="0"/>
              <a:t>Ask questions about your stance.</a:t>
            </a:r>
          </a:p>
          <a:p>
            <a:r>
              <a:rPr lang="en-US" sz="3200" dirty="0"/>
              <a:t>	</a:t>
            </a:r>
            <a:endParaRPr lang="en-US" sz="3200" dirty="0" smtClean="0"/>
          </a:p>
          <a:p>
            <a:r>
              <a:rPr lang="en-US" sz="3200" dirty="0" smtClean="0"/>
              <a:t>Ask a question that you can feasibly find an answer to, even if it’s a general one. </a:t>
            </a:r>
          </a:p>
          <a:p>
            <a:r>
              <a:rPr lang="en-US" sz="3200" dirty="0" smtClean="0"/>
              <a:t>				</a:t>
            </a:r>
          </a:p>
          <a:p>
            <a:r>
              <a:rPr lang="en-US" sz="3200" dirty="0"/>
              <a:t>	</a:t>
            </a:r>
            <a:r>
              <a:rPr lang="en-US" sz="3200" dirty="0" smtClean="0"/>
              <a:t>				OR</a:t>
            </a:r>
          </a:p>
          <a:p>
            <a:endParaRPr lang="en-US" sz="3200" dirty="0"/>
          </a:p>
          <a:p>
            <a:r>
              <a:rPr lang="en-US" sz="3200" dirty="0" smtClean="0"/>
              <a:t>Ask who, what, where, when, why, and/or how? </a:t>
            </a:r>
          </a:p>
          <a:p>
            <a:endParaRPr lang="en-US" sz="3200" dirty="0"/>
          </a:p>
          <a:p>
            <a:r>
              <a:rPr lang="en-US" sz="3200" dirty="0" smtClean="0"/>
              <a:t>The answers will help to produce a narrow thesis. </a:t>
            </a:r>
            <a:endParaRPr lang="en-US" sz="3200" dirty="0"/>
          </a:p>
        </p:txBody>
      </p:sp>
    </p:spTree>
    <p:extLst>
      <p:ext uri="{BB962C8B-B14F-4D97-AF65-F5344CB8AC3E}">
        <p14:creationId xmlns:p14="http://schemas.microsoft.com/office/powerpoint/2010/main" val="300444781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Try to avoid absolute statements </a:t>
            </a:r>
            <a:endParaRPr lang="en-US" dirty="0"/>
          </a:p>
        </p:txBody>
      </p:sp>
      <p:sp>
        <p:nvSpPr>
          <p:cNvPr id="3" name="TextBox 2"/>
          <p:cNvSpPr txBox="1"/>
          <p:nvPr/>
        </p:nvSpPr>
        <p:spPr>
          <a:xfrm>
            <a:off x="838200" y="2035277"/>
            <a:ext cx="10692581" cy="3046988"/>
          </a:xfrm>
          <a:prstGeom prst="rect">
            <a:avLst/>
          </a:prstGeom>
          <a:noFill/>
        </p:spPr>
        <p:txBody>
          <a:bodyPr wrap="square" rtlCol="0">
            <a:spAutoFit/>
          </a:bodyPr>
          <a:lstStyle/>
          <a:p>
            <a:pPr marL="457200" indent="-457200">
              <a:buFont typeface="Wingdings" panose="05000000000000000000" pitchFamily="2" charset="2"/>
              <a:buChar char="ü"/>
            </a:pPr>
            <a:r>
              <a:rPr lang="en-US" sz="3200" dirty="0" smtClean="0"/>
              <a:t>Limits thesis statement </a:t>
            </a:r>
            <a:r>
              <a:rPr lang="en-US" sz="3200" dirty="0" err="1" smtClean="0"/>
              <a:t>arguability</a:t>
            </a:r>
            <a:endParaRPr lang="en-US" sz="3200" dirty="0" smtClean="0"/>
          </a:p>
          <a:p>
            <a:pPr marL="457200" indent="-457200">
              <a:buFont typeface="Wingdings" panose="05000000000000000000" pitchFamily="2" charset="2"/>
              <a:buChar char="ü"/>
            </a:pPr>
            <a:r>
              <a:rPr lang="en-US" sz="3200" dirty="0" smtClean="0"/>
              <a:t>They’re not unconditionally true- There are ALWAYS exceptions! </a:t>
            </a:r>
          </a:p>
          <a:p>
            <a:pPr marL="457200" indent="-457200">
              <a:buFont typeface="Wingdings" panose="05000000000000000000" pitchFamily="2" charset="2"/>
              <a:buChar char="ü"/>
            </a:pPr>
            <a:endParaRPr lang="en-US" sz="3200" dirty="0"/>
          </a:p>
          <a:p>
            <a:pPr marL="457200" indent="-457200">
              <a:buFont typeface="Wingdings" panose="05000000000000000000" pitchFamily="2" charset="2"/>
              <a:buChar char="ü"/>
            </a:pPr>
            <a:r>
              <a:rPr lang="en-US" sz="3200" dirty="0" smtClean="0"/>
              <a:t>Add the following vocabulary (if necessary)- few, many, some, sometimes, often, in some cases, often, probably… </a:t>
            </a:r>
            <a:endParaRPr lang="en-US" sz="3200" dirty="0"/>
          </a:p>
        </p:txBody>
      </p:sp>
    </p:spTree>
    <p:extLst>
      <p:ext uri="{BB962C8B-B14F-4D97-AF65-F5344CB8AC3E}">
        <p14:creationId xmlns:p14="http://schemas.microsoft.com/office/powerpoint/2010/main" val="405372596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Note </a:t>
            </a:r>
            <a:endParaRPr lang="en-US" dirty="0"/>
          </a:p>
        </p:txBody>
      </p:sp>
      <p:sp>
        <p:nvSpPr>
          <p:cNvPr id="3" name="TextBox 2"/>
          <p:cNvSpPr txBox="1"/>
          <p:nvPr/>
        </p:nvSpPr>
        <p:spPr>
          <a:xfrm>
            <a:off x="870159" y="2271255"/>
            <a:ext cx="10486103" cy="2554545"/>
          </a:xfrm>
          <a:prstGeom prst="rect">
            <a:avLst/>
          </a:prstGeom>
          <a:noFill/>
        </p:spPr>
        <p:txBody>
          <a:bodyPr wrap="square" rtlCol="0">
            <a:spAutoFit/>
          </a:bodyPr>
          <a:lstStyle/>
          <a:p>
            <a:r>
              <a:rPr lang="en-US" sz="3200" dirty="0" smtClean="0"/>
              <a:t>Best way to construct a “rough” thesis is to write out what you want to say in </a:t>
            </a:r>
            <a:r>
              <a:rPr lang="en-US" sz="3200" i="1" dirty="0" smtClean="0"/>
              <a:t>plain </a:t>
            </a:r>
            <a:r>
              <a:rPr lang="en-US" sz="3200" dirty="0" smtClean="0"/>
              <a:t>language. Adjust the language later. As the draft develops or you discover more in your note taking, the language of your thesis statement will develop as well. </a:t>
            </a:r>
            <a:endParaRPr lang="en-US" sz="3200" dirty="0"/>
          </a:p>
        </p:txBody>
      </p:sp>
    </p:spTree>
    <p:extLst>
      <p:ext uri="{BB962C8B-B14F-4D97-AF65-F5344CB8AC3E}">
        <p14:creationId xmlns:p14="http://schemas.microsoft.com/office/powerpoint/2010/main" val="164434857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
            <a:ext cx="10515600" cy="1325563"/>
          </a:xfrm>
        </p:spPr>
        <p:txBody>
          <a:bodyPr/>
          <a:lstStyle/>
          <a:p>
            <a:r>
              <a:rPr lang="en-US" dirty="0" smtClean="0"/>
              <a:t>Thesis statements are NOT… </a:t>
            </a:r>
            <a:endParaRPr lang="en-US" dirty="0"/>
          </a:p>
        </p:txBody>
      </p:sp>
      <p:sp>
        <p:nvSpPr>
          <p:cNvPr id="3" name="TextBox 2"/>
          <p:cNvSpPr txBox="1"/>
          <p:nvPr/>
        </p:nvSpPr>
        <p:spPr>
          <a:xfrm>
            <a:off x="838201" y="1106135"/>
            <a:ext cx="10604091" cy="5632311"/>
          </a:xfrm>
          <a:prstGeom prst="rect">
            <a:avLst/>
          </a:prstGeom>
          <a:noFill/>
        </p:spPr>
        <p:txBody>
          <a:bodyPr wrap="square" rtlCol="0">
            <a:spAutoFit/>
          </a:bodyPr>
          <a:lstStyle/>
          <a:p>
            <a:pPr marL="457200" indent="-457200">
              <a:buFont typeface="Wingdings" panose="05000000000000000000" pitchFamily="2" charset="2"/>
              <a:buChar char="Ø"/>
            </a:pPr>
            <a:r>
              <a:rPr lang="en-US" sz="3000" dirty="0" smtClean="0"/>
              <a:t>Questions </a:t>
            </a:r>
          </a:p>
          <a:p>
            <a:pPr marL="457200" indent="-457200">
              <a:buFont typeface="Wingdings" panose="05000000000000000000" pitchFamily="2" charset="2"/>
              <a:buChar char="Ø"/>
            </a:pPr>
            <a:r>
              <a:rPr lang="en-US" sz="3000" dirty="0" smtClean="0"/>
              <a:t>Generalizations</a:t>
            </a:r>
          </a:p>
          <a:p>
            <a:pPr marL="457200" indent="-457200">
              <a:buFont typeface="Wingdings" panose="05000000000000000000" pitchFamily="2" charset="2"/>
              <a:buChar char="Ø"/>
            </a:pPr>
            <a:r>
              <a:rPr lang="en-US" sz="3000" dirty="0" smtClean="0"/>
              <a:t>Assertions</a:t>
            </a:r>
          </a:p>
          <a:p>
            <a:pPr marL="457200" indent="-457200">
              <a:buFont typeface="Wingdings" panose="05000000000000000000" pitchFamily="2" charset="2"/>
              <a:buChar char="Ø"/>
            </a:pPr>
            <a:r>
              <a:rPr lang="en-US" sz="3000" dirty="0" smtClean="0"/>
              <a:t>Statements of mere facts</a:t>
            </a:r>
          </a:p>
          <a:p>
            <a:pPr marL="457200" indent="-457200">
              <a:buFont typeface="Wingdings" panose="05000000000000000000" pitchFamily="2" charset="2"/>
              <a:buChar char="Ø"/>
            </a:pPr>
            <a:r>
              <a:rPr lang="en-US" sz="3000" dirty="0" smtClean="0"/>
              <a:t>Too broad</a:t>
            </a:r>
          </a:p>
          <a:p>
            <a:pPr marL="457200" indent="-457200">
              <a:buFont typeface="Wingdings" panose="05000000000000000000" pitchFamily="2" charset="2"/>
              <a:buChar char="Ø"/>
            </a:pPr>
            <a:r>
              <a:rPr lang="en-US" sz="3000" dirty="0" smtClean="0"/>
              <a:t>Too narrow</a:t>
            </a:r>
          </a:p>
          <a:p>
            <a:pPr marL="914400" lvl="1" indent="-457200">
              <a:buFont typeface="Wingdings" panose="05000000000000000000" pitchFamily="2" charset="2"/>
              <a:buChar char="Ø"/>
            </a:pPr>
            <a:r>
              <a:rPr lang="en-US" sz="3000" dirty="0" smtClean="0"/>
              <a:t>Specific yes, but very narrow, no</a:t>
            </a:r>
          </a:p>
          <a:p>
            <a:pPr marL="58738" lvl="1" indent="398463">
              <a:buFont typeface="Wingdings" panose="05000000000000000000" pitchFamily="2" charset="2"/>
              <a:buChar char="Ø"/>
            </a:pPr>
            <a:r>
              <a:rPr lang="en-US" sz="3000" dirty="0" smtClean="0"/>
              <a:t>An announcement of what you will do</a:t>
            </a:r>
          </a:p>
          <a:p>
            <a:pPr marL="515938" lvl="2" indent="398463">
              <a:buFont typeface="Wingdings" panose="05000000000000000000" pitchFamily="2" charset="2"/>
              <a:buChar char="Ø"/>
            </a:pPr>
            <a:r>
              <a:rPr lang="en-US" sz="3000" dirty="0" smtClean="0"/>
              <a:t>A good thesis statement will announce its purpose without a direct announcement </a:t>
            </a:r>
          </a:p>
          <a:p>
            <a:pPr marL="58738" lvl="2">
              <a:buFont typeface="Wingdings" panose="05000000000000000000" pitchFamily="2" charset="2"/>
              <a:buChar char="Ø"/>
              <a:tabLst>
                <a:tab pos="0" algn="l"/>
              </a:tabLst>
            </a:pPr>
            <a:r>
              <a:rPr lang="en-US" sz="3000" dirty="0"/>
              <a:t> </a:t>
            </a:r>
            <a:r>
              <a:rPr lang="en-US" sz="3000" dirty="0" smtClean="0"/>
              <a:t>Should not merely state a topic </a:t>
            </a:r>
          </a:p>
          <a:p>
            <a:pPr marL="58738" lvl="2">
              <a:buFont typeface="Wingdings" panose="05000000000000000000" pitchFamily="2" charset="2"/>
              <a:buChar char="Ø"/>
              <a:tabLst>
                <a:tab pos="0" algn="l"/>
              </a:tabLst>
            </a:pPr>
            <a:r>
              <a:rPr lang="en-US" sz="3000" dirty="0" smtClean="0"/>
              <a:t>Makes no claim at all</a:t>
            </a:r>
          </a:p>
        </p:txBody>
      </p:sp>
    </p:spTree>
    <p:extLst>
      <p:ext uri="{BB962C8B-B14F-4D97-AF65-F5344CB8AC3E}">
        <p14:creationId xmlns:p14="http://schemas.microsoft.com/office/powerpoint/2010/main" val="363205494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368</TotalTime>
  <Words>887</Words>
  <Application>Microsoft Macintosh PowerPoint</Application>
  <PresentationFormat>Custom</PresentationFormat>
  <Paragraphs>99</Paragraphs>
  <Slides>18</Slides>
  <Notes>1</Notes>
  <HiddenSlides>0</HiddenSlides>
  <MMClips>0</MMClips>
  <ScaleCrop>false</ScaleCrop>
  <HeadingPairs>
    <vt:vector size="4" baseType="variant">
      <vt:variant>
        <vt:lpstr>Theme</vt:lpstr>
      </vt:variant>
      <vt:variant>
        <vt:i4>3</vt:i4>
      </vt:variant>
      <vt:variant>
        <vt:lpstr>Slide Titles</vt:lpstr>
      </vt:variant>
      <vt:variant>
        <vt:i4>18</vt:i4>
      </vt:variant>
    </vt:vector>
  </HeadingPairs>
  <TitlesOfParts>
    <vt:vector size="21" baseType="lpstr">
      <vt:lpstr>Office Theme</vt:lpstr>
      <vt:lpstr>1_Office Theme</vt:lpstr>
      <vt:lpstr>2_Office Theme</vt:lpstr>
      <vt:lpstr>Thesis Statement Review </vt:lpstr>
      <vt:lpstr>PowerPoint Presentation</vt:lpstr>
      <vt:lpstr>A thesis statement is… </vt:lpstr>
      <vt:lpstr>PowerPoint Presentation</vt:lpstr>
      <vt:lpstr>PowerPoint Presentation</vt:lpstr>
      <vt:lpstr>Step 3- Narrow down your focus. Need to be specific! </vt:lpstr>
      <vt:lpstr>Step 4- Try to avoid absolute statements </vt:lpstr>
      <vt:lpstr>*** Note </vt:lpstr>
      <vt:lpstr>Thesis statements are NOT… </vt:lpstr>
      <vt:lpstr>Thesis statements ARE… </vt:lpstr>
      <vt:lpstr>Important to note… </vt:lpstr>
      <vt:lpstr>Avoid textual summary!</vt:lpstr>
      <vt:lpstr>Examples of weak thesis statements- what’s wrong with these?</vt:lpstr>
      <vt:lpstr>Let’s discuss… </vt:lpstr>
      <vt:lpstr>Let’s discuss… </vt:lpstr>
      <vt:lpstr>Let’s discuss… </vt:lpstr>
      <vt:lpstr>Let’s discuss… </vt:lpstr>
      <vt:lpstr>Thesis Statement Checklist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 Statement Review</dc:title>
  <dc:creator>Danielle Carr</dc:creator>
  <cp:lastModifiedBy>Danielle </cp:lastModifiedBy>
  <cp:revision>16</cp:revision>
  <dcterms:created xsi:type="dcterms:W3CDTF">2015-10-20T11:54:08Z</dcterms:created>
  <dcterms:modified xsi:type="dcterms:W3CDTF">2018-09-18T16:47:10Z</dcterms:modified>
</cp:coreProperties>
</file>