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66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47D4F-2B81-4F80-AD20-D7480E7B4B43}"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91077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47D4F-2B81-4F80-AD20-D7480E7B4B43}"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398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47D4F-2B81-4F80-AD20-D7480E7B4B43}"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194188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47D4F-2B81-4F80-AD20-D7480E7B4B43}"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69288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47D4F-2B81-4F80-AD20-D7480E7B4B43}" type="datetimeFigureOut">
              <a:rPr lang="en-US" smtClean="0"/>
              <a:t>3/6/2016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168224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47D4F-2B81-4F80-AD20-D7480E7B4B43}"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76734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47D4F-2B81-4F80-AD20-D7480E7B4B43}" type="datetimeFigureOut">
              <a:rPr lang="en-US" smtClean="0"/>
              <a:t>3/6/2016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120954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47D4F-2B81-4F80-AD20-D7480E7B4B43}" type="datetimeFigureOut">
              <a:rPr lang="en-US" smtClean="0"/>
              <a:t>3/6/2016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06618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47D4F-2B81-4F80-AD20-D7480E7B4B43}" type="datetimeFigureOut">
              <a:rPr lang="en-US" smtClean="0"/>
              <a:t>3/6/2016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73078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47D4F-2B81-4F80-AD20-D7480E7B4B43}"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204533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47D4F-2B81-4F80-AD20-D7480E7B4B43}" type="datetimeFigureOut">
              <a:rPr lang="en-US" smtClean="0"/>
              <a:t>3/6/2016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5A437-E108-4B44-8510-3ED1C8A8B03A}" type="slidenum">
              <a:rPr lang="en-US" smtClean="0"/>
              <a:t>‹#›</a:t>
            </a:fld>
            <a:endParaRPr lang="en-US"/>
          </a:p>
        </p:txBody>
      </p:sp>
    </p:spTree>
    <p:extLst>
      <p:ext uri="{BB962C8B-B14F-4D97-AF65-F5344CB8AC3E}">
        <p14:creationId xmlns:p14="http://schemas.microsoft.com/office/powerpoint/2010/main" val="117109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47D4F-2B81-4F80-AD20-D7480E7B4B43}" type="datetimeFigureOut">
              <a:rPr lang="en-US" smtClean="0"/>
              <a:t>3/6/2016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5A437-E108-4B44-8510-3ED1C8A8B03A}" type="slidenum">
              <a:rPr lang="en-US" smtClean="0"/>
              <a:t>‹#›</a:t>
            </a:fld>
            <a:endParaRPr lang="en-US"/>
          </a:p>
        </p:txBody>
      </p:sp>
    </p:spTree>
    <p:extLst>
      <p:ext uri="{BB962C8B-B14F-4D97-AF65-F5344CB8AC3E}">
        <p14:creationId xmlns:p14="http://schemas.microsoft.com/office/powerpoint/2010/main" val="189405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9142" y="176981"/>
            <a:ext cx="8455742" cy="1258257"/>
          </a:xfrm>
        </p:spPr>
        <p:txBody>
          <a:bodyPr>
            <a:normAutofit fontScale="90000"/>
          </a:bodyPr>
          <a:lstStyle/>
          <a:p>
            <a:r>
              <a:rPr lang="en-US" dirty="0" smtClean="0"/>
              <a:t>Essays are like… sandwiches</a:t>
            </a:r>
            <a:endParaRPr lang="en-US" dirty="0"/>
          </a:p>
        </p:txBody>
      </p:sp>
      <p:sp>
        <p:nvSpPr>
          <p:cNvPr id="3" name="Subtitle 2"/>
          <p:cNvSpPr>
            <a:spLocks noGrp="1"/>
          </p:cNvSpPr>
          <p:nvPr>
            <p:ph type="subTitle" idx="1"/>
          </p:nvPr>
        </p:nvSpPr>
        <p:spPr>
          <a:xfrm>
            <a:off x="1524000" y="1703398"/>
            <a:ext cx="9144000" cy="1655762"/>
          </a:xfrm>
        </p:spPr>
        <p:txBody>
          <a:bodyPr/>
          <a:lstStyle/>
          <a:p>
            <a:r>
              <a:rPr lang="en-US" dirty="0" smtClean="0"/>
              <a:t>Introductions, conclusions, thesis statements, body paragraphs and citation work </a:t>
            </a:r>
            <a:endParaRPr lang="en-US" dirty="0"/>
          </a:p>
        </p:txBody>
      </p:sp>
      <p:pic>
        <p:nvPicPr>
          <p:cNvPr id="5" name="Picture 4"/>
          <p:cNvPicPr>
            <a:picLocks noChangeAspect="1"/>
          </p:cNvPicPr>
          <p:nvPr/>
        </p:nvPicPr>
        <p:blipFill>
          <a:blip r:embed="rId2"/>
          <a:stretch>
            <a:fillRect/>
          </a:stretch>
        </p:blipFill>
        <p:spPr>
          <a:xfrm>
            <a:off x="2764564" y="2920181"/>
            <a:ext cx="5907488" cy="3347576"/>
          </a:xfrm>
          <a:prstGeom prst="rect">
            <a:avLst/>
          </a:prstGeom>
        </p:spPr>
      </p:pic>
    </p:spTree>
    <p:extLst>
      <p:ext uri="{BB962C8B-B14F-4D97-AF65-F5344CB8AC3E}">
        <p14:creationId xmlns:p14="http://schemas.microsoft.com/office/powerpoint/2010/main" val="360448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will be able to… </a:t>
            </a:r>
            <a:endParaRPr lang="en-US" dirty="0"/>
          </a:p>
        </p:txBody>
      </p:sp>
      <p:sp>
        <p:nvSpPr>
          <p:cNvPr id="3" name="Content Placeholder 2"/>
          <p:cNvSpPr>
            <a:spLocks noGrp="1"/>
          </p:cNvSpPr>
          <p:nvPr>
            <p:ph idx="1"/>
          </p:nvPr>
        </p:nvSpPr>
        <p:spPr/>
        <p:txBody>
          <a:bodyPr/>
          <a:lstStyle/>
          <a:p>
            <a:r>
              <a:rPr lang="en-US" dirty="0" smtClean="0"/>
              <a:t>Discuss and understand the requirements for the next assignment: expository/discussion essay </a:t>
            </a:r>
          </a:p>
          <a:p>
            <a:r>
              <a:rPr lang="en-US" dirty="0" smtClean="0"/>
              <a:t>Identify and discuss the essential parts of an essay: conclusion, introduction, thesis statement, body paragraphs, and citations</a:t>
            </a:r>
          </a:p>
          <a:p>
            <a:r>
              <a:rPr lang="en-US" dirty="0" smtClean="0"/>
              <a:t>Build each piece separately, edit each piece, and eventually connect them in order to produce a complete essay</a:t>
            </a:r>
            <a:endParaRPr lang="en-US" dirty="0"/>
          </a:p>
        </p:txBody>
      </p:sp>
    </p:spTree>
    <p:extLst>
      <p:ext uri="{BB962C8B-B14F-4D97-AF65-F5344CB8AC3E}">
        <p14:creationId xmlns:p14="http://schemas.microsoft.com/office/powerpoint/2010/main" val="177623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48"/>
            <a:ext cx="10515600" cy="1325563"/>
          </a:xfrm>
        </p:spPr>
        <p:txBody>
          <a:bodyPr/>
          <a:lstStyle/>
          <a:p>
            <a:r>
              <a:rPr lang="en-US" dirty="0" smtClean="0"/>
              <a:t>Essays are like… sandwiches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553" y="1279935"/>
            <a:ext cx="6447148" cy="4840645"/>
          </a:xfrm>
        </p:spPr>
      </p:pic>
      <p:sp>
        <p:nvSpPr>
          <p:cNvPr id="4" name="Content Placeholder 3"/>
          <p:cNvSpPr>
            <a:spLocks noGrp="1"/>
          </p:cNvSpPr>
          <p:nvPr>
            <p:ph sz="half" idx="2"/>
          </p:nvPr>
        </p:nvSpPr>
        <p:spPr>
          <a:xfrm>
            <a:off x="6717890" y="1279935"/>
            <a:ext cx="5181600" cy="5401084"/>
          </a:xfrm>
        </p:spPr>
        <p:txBody>
          <a:bodyPr>
            <a:noAutofit/>
          </a:bodyPr>
          <a:lstStyle/>
          <a:p>
            <a:r>
              <a:rPr lang="en-US" sz="3100" dirty="0" smtClean="0"/>
              <a:t>Top bun- introductory paragraph</a:t>
            </a:r>
          </a:p>
          <a:p>
            <a:pPr marL="228600" lvl="1"/>
            <a:r>
              <a:rPr lang="en-US" sz="3100" dirty="0" smtClean="0"/>
              <a:t>Mayonnaise, ketchup, lettuce, tomato, condiments- Clear and logical transitions between introductions, body and conclusion</a:t>
            </a:r>
          </a:p>
          <a:p>
            <a:pPr marL="228600" lvl="1"/>
            <a:r>
              <a:rPr lang="en-US" sz="3100" dirty="0" smtClean="0"/>
              <a:t>Meat/insides- body paragraphs</a:t>
            </a:r>
          </a:p>
          <a:p>
            <a:pPr marL="228600" lvl="2"/>
            <a:r>
              <a:rPr lang="en-US" sz="3100" dirty="0" smtClean="0"/>
              <a:t>Bottom bun- conclusion </a:t>
            </a:r>
          </a:p>
          <a:p>
            <a:pPr marL="228600" lvl="3"/>
            <a:r>
              <a:rPr lang="en-US" sz="3100" dirty="0" smtClean="0"/>
              <a:t>Salt and pepper- citation work</a:t>
            </a:r>
          </a:p>
        </p:txBody>
      </p:sp>
    </p:spTree>
    <p:extLst>
      <p:ext uri="{BB962C8B-B14F-4D97-AF65-F5344CB8AC3E}">
        <p14:creationId xmlns:p14="http://schemas.microsoft.com/office/powerpoint/2010/main" val="3977897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397"/>
            <a:ext cx="10515600" cy="829494"/>
          </a:xfrm>
        </p:spPr>
        <p:txBody>
          <a:bodyPr/>
          <a:lstStyle/>
          <a:p>
            <a:r>
              <a:rPr lang="en-US" dirty="0" smtClean="0"/>
              <a:t>Sandwiches… </a:t>
            </a:r>
            <a:endParaRPr lang="en-US" dirty="0"/>
          </a:p>
        </p:txBody>
      </p:sp>
      <p:sp>
        <p:nvSpPr>
          <p:cNvPr id="3" name="Content Placeholder 2"/>
          <p:cNvSpPr>
            <a:spLocks noGrp="1"/>
          </p:cNvSpPr>
          <p:nvPr>
            <p:ph idx="1"/>
          </p:nvPr>
        </p:nvSpPr>
        <p:spPr>
          <a:xfrm>
            <a:off x="634181" y="1002891"/>
            <a:ext cx="10719619" cy="5722374"/>
          </a:xfrm>
        </p:spPr>
        <p:txBody>
          <a:bodyPr>
            <a:normAutofit/>
          </a:bodyPr>
          <a:lstStyle/>
          <a:p>
            <a:pPr lvl="0"/>
            <a:r>
              <a:rPr lang="en-US" sz="3200" dirty="0">
                <a:solidFill>
                  <a:prstClr val="black"/>
                </a:solidFill>
              </a:rPr>
              <a:t>Top bun- introductory paragraph</a:t>
            </a:r>
          </a:p>
          <a:p>
            <a:pPr lvl="1"/>
            <a:r>
              <a:rPr lang="en-US" sz="3200" dirty="0" smtClean="0">
                <a:solidFill>
                  <a:prstClr val="black"/>
                </a:solidFill>
              </a:rPr>
              <a:t>includes </a:t>
            </a:r>
            <a:r>
              <a:rPr lang="en-US" sz="3200" dirty="0">
                <a:solidFill>
                  <a:prstClr val="black"/>
                </a:solidFill>
              </a:rPr>
              <a:t>leading sentences (road map) to deliver reader(s) to a clear, concise, and well defined thesis statement. </a:t>
            </a:r>
          </a:p>
          <a:p>
            <a:pPr marL="228600" lvl="1"/>
            <a:r>
              <a:rPr lang="en-US" sz="3200" dirty="0">
                <a:solidFill>
                  <a:prstClr val="black"/>
                </a:solidFill>
              </a:rPr>
              <a:t>Mayonnaise, ketchup, lettuce, tomato, condiments- Clear and logical transitions between introductions, body and </a:t>
            </a:r>
            <a:r>
              <a:rPr lang="en-US" sz="3200" dirty="0" smtClean="0">
                <a:solidFill>
                  <a:prstClr val="black"/>
                </a:solidFill>
              </a:rPr>
              <a:t>conclusion</a:t>
            </a:r>
          </a:p>
          <a:p>
            <a:pPr marL="228600" lvl="1"/>
            <a:endParaRPr lang="en-US" sz="3200" dirty="0">
              <a:solidFill>
                <a:prstClr val="black"/>
              </a:solidFill>
            </a:endParaRPr>
          </a:p>
          <a:p>
            <a:pPr marL="228600" lvl="1"/>
            <a:endParaRPr lang="en-US" sz="32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6504038" y="3719727"/>
            <a:ext cx="3401961" cy="2423897"/>
          </a:xfrm>
          <a:prstGeom prst="rect">
            <a:avLst/>
          </a:prstGeom>
        </p:spPr>
      </p:pic>
    </p:spTree>
    <p:extLst>
      <p:ext uri="{BB962C8B-B14F-4D97-AF65-F5344CB8AC3E}">
        <p14:creationId xmlns:p14="http://schemas.microsoft.com/office/powerpoint/2010/main" val="258210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899"/>
            <a:ext cx="10515600" cy="947481"/>
          </a:xfrm>
        </p:spPr>
        <p:txBody>
          <a:bodyPr/>
          <a:lstStyle/>
          <a:p>
            <a:r>
              <a:rPr lang="en-US" dirty="0" smtClean="0"/>
              <a:t>Sandwiches… </a:t>
            </a:r>
            <a:endParaRPr lang="en-US" dirty="0"/>
          </a:p>
        </p:txBody>
      </p:sp>
      <p:sp>
        <p:nvSpPr>
          <p:cNvPr id="3" name="Content Placeholder 2"/>
          <p:cNvSpPr>
            <a:spLocks noGrp="1"/>
          </p:cNvSpPr>
          <p:nvPr>
            <p:ph idx="1"/>
          </p:nvPr>
        </p:nvSpPr>
        <p:spPr>
          <a:xfrm>
            <a:off x="838200" y="715295"/>
            <a:ext cx="10990006" cy="4734233"/>
          </a:xfrm>
        </p:spPr>
        <p:txBody>
          <a:bodyPr>
            <a:noAutofit/>
          </a:bodyPr>
          <a:lstStyle/>
          <a:p>
            <a:pPr marL="0" lvl="1" indent="0">
              <a:buNone/>
            </a:pPr>
            <a:endParaRPr lang="en-US" dirty="0" smtClean="0">
              <a:solidFill>
                <a:prstClr val="black"/>
              </a:solidFill>
            </a:endParaRPr>
          </a:p>
          <a:p>
            <a:pPr marL="228600" lvl="1"/>
            <a:r>
              <a:rPr lang="en-US" dirty="0" smtClean="0">
                <a:solidFill>
                  <a:prstClr val="black"/>
                </a:solidFill>
              </a:rPr>
              <a:t>Meat/insides- </a:t>
            </a:r>
            <a:r>
              <a:rPr lang="en-US" dirty="0">
                <a:solidFill>
                  <a:prstClr val="black"/>
                </a:solidFill>
              </a:rPr>
              <a:t>body paragraphs</a:t>
            </a:r>
          </a:p>
          <a:p>
            <a:pPr marL="685800" lvl="2"/>
            <a:r>
              <a:rPr lang="en-US" sz="2400" dirty="0">
                <a:solidFill>
                  <a:prstClr val="black"/>
                </a:solidFill>
              </a:rPr>
              <a:t>includes evidential support. Each paragraph must have some connection to the description/explanation of one general idea. Each paragraph must have some connection to the thesis statement. The content of the body paragraphs could contain factual, logical, statistical, anecdotal evidence, etc. However you decide to support your argument, the body paragraphs MUST contain the EVIDENCE to back up the thesis. </a:t>
            </a:r>
          </a:p>
          <a:p>
            <a:pPr marL="228600" lvl="2"/>
            <a:r>
              <a:rPr lang="en-US" sz="2400" dirty="0">
                <a:solidFill>
                  <a:prstClr val="black"/>
                </a:solidFill>
              </a:rPr>
              <a:t>Bottom bun- conclusion </a:t>
            </a:r>
          </a:p>
          <a:p>
            <a:pPr marL="685800" lvl="3"/>
            <a:r>
              <a:rPr lang="en-US" sz="2400" dirty="0">
                <a:solidFill>
                  <a:prstClr val="black"/>
                </a:solidFill>
              </a:rPr>
              <a:t>Not just a re-stating of the thesis, but a re-addressing of the thesis In the light of the evidence just presented.  Do NOT introduce any new information in the conclusion, approach the conclusion regarding the information that was just presented. </a:t>
            </a:r>
          </a:p>
          <a:p>
            <a:pPr marL="0" indent="0">
              <a:buNone/>
            </a:pPr>
            <a:endParaRPr lang="en-US" sz="2300" dirty="0"/>
          </a:p>
        </p:txBody>
      </p:sp>
      <p:pic>
        <p:nvPicPr>
          <p:cNvPr id="4" name="Picture 3"/>
          <p:cNvPicPr>
            <a:picLocks noChangeAspect="1"/>
          </p:cNvPicPr>
          <p:nvPr/>
        </p:nvPicPr>
        <p:blipFill>
          <a:blip r:embed="rId2"/>
          <a:stretch>
            <a:fillRect/>
          </a:stretch>
        </p:blipFill>
        <p:spPr>
          <a:xfrm>
            <a:off x="8303342" y="4983553"/>
            <a:ext cx="2603090" cy="1737563"/>
          </a:xfrm>
          <a:prstGeom prst="rect">
            <a:avLst/>
          </a:prstGeom>
        </p:spPr>
      </p:pic>
    </p:spTree>
    <p:extLst>
      <p:ext uri="{BB962C8B-B14F-4D97-AF65-F5344CB8AC3E}">
        <p14:creationId xmlns:p14="http://schemas.microsoft.com/office/powerpoint/2010/main" val="297258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Sandwiches… </a:t>
            </a:r>
            <a:endParaRPr lang="en-US" dirty="0"/>
          </a:p>
        </p:txBody>
      </p:sp>
      <p:sp>
        <p:nvSpPr>
          <p:cNvPr id="3" name="Content Placeholder 2"/>
          <p:cNvSpPr>
            <a:spLocks noGrp="1"/>
          </p:cNvSpPr>
          <p:nvPr>
            <p:ph idx="1"/>
          </p:nvPr>
        </p:nvSpPr>
        <p:spPr/>
        <p:txBody>
          <a:bodyPr/>
          <a:lstStyle/>
          <a:p>
            <a:pPr marL="228600" lvl="3"/>
            <a:r>
              <a:rPr lang="en-US" sz="2300" dirty="0">
                <a:solidFill>
                  <a:prstClr val="black"/>
                </a:solidFill>
              </a:rPr>
              <a:t>Salt and pepper- citation work</a:t>
            </a:r>
          </a:p>
          <a:p>
            <a:pPr marL="685800" lvl="4"/>
            <a:r>
              <a:rPr lang="en-US" sz="2300" dirty="0">
                <a:solidFill>
                  <a:prstClr val="black"/>
                </a:solidFill>
              </a:rPr>
              <a:t>Sprinkled among the meat and condiments to give it flavor. Perhaps you needed outside sources to help make your argument or disprove someone else’s.  Those ideas that weren’t yours, they need citing.  And a works cited page at the end listing the sources that you used. </a:t>
            </a:r>
          </a:p>
          <a:p>
            <a:endParaRPr lang="en-US" dirty="0"/>
          </a:p>
        </p:txBody>
      </p:sp>
      <p:pic>
        <p:nvPicPr>
          <p:cNvPr id="4" name="Picture 3"/>
          <p:cNvPicPr>
            <a:picLocks noChangeAspect="1"/>
          </p:cNvPicPr>
          <p:nvPr/>
        </p:nvPicPr>
        <p:blipFill>
          <a:blip r:embed="rId2"/>
          <a:stretch>
            <a:fillRect/>
          </a:stretch>
        </p:blipFill>
        <p:spPr>
          <a:xfrm>
            <a:off x="8318090" y="3633415"/>
            <a:ext cx="2273863" cy="2678485"/>
          </a:xfrm>
          <a:prstGeom prst="rect">
            <a:avLst/>
          </a:prstGeom>
        </p:spPr>
      </p:pic>
    </p:spTree>
    <p:extLst>
      <p:ext uri="{BB962C8B-B14F-4D97-AF65-F5344CB8AC3E}">
        <p14:creationId xmlns:p14="http://schemas.microsoft.com/office/powerpoint/2010/main" val="3975220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343</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Essays are like… sandwiches</vt:lpstr>
      <vt:lpstr>Students will be able to… </vt:lpstr>
      <vt:lpstr>Essays are like… sandwiches</vt:lpstr>
      <vt:lpstr>Sandwiches… </vt:lpstr>
      <vt:lpstr>Sandwiches… </vt:lpstr>
      <vt:lpstr>Sandwiches…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Essays</dc:title>
  <dc:creator>Danielle Carr</dc:creator>
  <cp:lastModifiedBy>Danielle Carr</cp:lastModifiedBy>
  <cp:revision>8</cp:revision>
  <dcterms:created xsi:type="dcterms:W3CDTF">2016-03-07T03:48:51Z</dcterms:created>
  <dcterms:modified xsi:type="dcterms:W3CDTF">2016-03-07T07:14:54Z</dcterms:modified>
</cp:coreProperties>
</file>