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3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2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7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7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7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4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4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40A59-7FE5-4664-8515-B79DD546834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29BB-E6BF-41D3-9398-9DC8357D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4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u.edu/~jdowell/135/transw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Body </a:t>
            </a:r>
            <a:r>
              <a:rPr lang="en-US" dirty="0"/>
              <a:t>P</a:t>
            </a:r>
            <a:r>
              <a:rPr lang="en-US" dirty="0" smtClean="0"/>
              <a:t>aragraphs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Steps to building body paragraphs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575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29148"/>
            <a:ext cx="1033861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This lesson intends to… 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prstClr val="black"/>
                </a:solidFill>
              </a:rPr>
              <a:t>Define body paragraphs</a:t>
            </a: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prstClr val="black"/>
                </a:solidFill>
              </a:rPr>
              <a:t>Give steps on how to build </a:t>
            </a:r>
            <a:r>
              <a:rPr lang="en-US" sz="3200" dirty="0" smtClean="0">
                <a:solidFill>
                  <a:prstClr val="black"/>
                </a:solidFill>
              </a:rPr>
              <a:t>body paragraphs</a:t>
            </a: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prstClr val="black"/>
                </a:solidFill>
              </a:rPr>
              <a:t>Define transition words and show how transition words can assist with body paragraphs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prstClr val="black"/>
                </a:solidFill>
              </a:rPr>
              <a:t>Complete a workshop activity after the </a:t>
            </a:r>
            <a:r>
              <a:rPr lang="en-US" sz="3200" dirty="0" err="1" smtClean="0">
                <a:solidFill>
                  <a:prstClr val="black"/>
                </a:solidFill>
              </a:rPr>
              <a:t>powerpoint</a:t>
            </a:r>
            <a:r>
              <a:rPr lang="en-US" sz="3200" dirty="0" smtClean="0">
                <a:solidFill>
                  <a:prstClr val="black"/>
                </a:solidFill>
              </a:rPr>
              <a:t> to practically apply the material just discussed.  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5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394" y="368710"/>
            <a:ext cx="107515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 body paragraph is… </a:t>
            </a:r>
          </a:p>
          <a:p>
            <a:endParaRPr lang="en-US" sz="3000" dirty="0"/>
          </a:p>
          <a:p>
            <a:pPr marL="571500" indent="-571500">
              <a:buFontTx/>
              <a:buChar char="-"/>
            </a:pPr>
            <a:r>
              <a:rPr lang="en-US" sz="3000" dirty="0" smtClean="0"/>
              <a:t>The body paragraph is the main part of your essay. Each body paragraph contains a topic sentence that tells readers what the paragraph is going to be about, supporting sentences that discuss the idea or ideas in the topic sentence using examples and/or evidence to support that discussion and a concluding sentence that emphasizes the importance of the supporting examples or evaluates the connections between them. </a:t>
            </a:r>
          </a:p>
          <a:p>
            <a:endParaRPr lang="en-US" sz="3000" dirty="0" smtClean="0"/>
          </a:p>
          <a:p>
            <a:pPr marL="571500" indent="-571500">
              <a:buFontTx/>
              <a:buChar char="-"/>
            </a:pPr>
            <a:r>
              <a:rPr lang="en-US" sz="3000" dirty="0" smtClean="0"/>
              <a:t>Depending on the length of your assignment and what you intend to cover, you will be writing several body paragraphs </a:t>
            </a:r>
          </a:p>
          <a:p>
            <a:pPr marL="571500" indent="-571500">
              <a:buFontTx/>
              <a:buChar char="-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398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438" y="294968"/>
            <a:ext cx="112530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TIED Paragraph Format </a:t>
            </a:r>
          </a:p>
          <a:p>
            <a:endParaRPr lang="en-US" sz="3600" dirty="0"/>
          </a:p>
          <a:p>
            <a:r>
              <a:rPr lang="en-US" sz="3600" dirty="0" smtClean="0"/>
              <a:t>T- Topic sentence/Transition Sentence </a:t>
            </a:r>
          </a:p>
          <a:p>
            <a:endParaRPr lang="en-US" sz="3600" dirty="0"/>
          </a:p>
          <a:p>
            <a:r>
              <a:rPr lang="en-US" sz="3600" dirty="0" smtClean="0"/>
              <a:t>I- Introduce your evidence/reason </a:t>
            </a:r>
          </a:p>
          <a:p>
            <a:endParaRPr lang="en-US" sz="3600" dirty="0"/>
          </a:p>
          <a:p>
            <a:r>
              <a:rPr lang="en-US" sz="3600" dirty="0" smtClean="0"/>
              <a:t>E- Explain everything the reader needs to know about your evidence or reason </a:t>
            </a:r>
          </a:p>
          <a:p>
            <a:endParaRPr lang="en-US" sz="3600" dirty="0"/>
          </a:p>
          <a:p>
            <a:r>
              <a:rPr lang="en-US" sz="3600" dirty="0" smtClean="0"/>
              <a:t>D- Discuss how the evidence is important and how it proves your argument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151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29" y="0"/>
            <a:ext cx="10515600" cy="78524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Expository Essay Outline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27703" y="534525"/>
            <a:ext cx="11415252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900" dirty="0" smtClean="0">
                <a:solidFill>
                  <a:prstClr val="black"/>
                </a:solidFill>
              </a:rPr>
              <a:t>I. Introduction</a:t>
            </a:r>
            <a:endParaRPr lang="en-US" sz="1900" dirty="0">
              <a:solidFill>
                <a:prstClr val="black"/>
              </a:solidFill>
            </a:endParaRPr>
          </a:p>
          <a:p>
            <a:pPr marL="1200150" lvl="1" indent="-742950">
              <a:buFontTx/>
              <a:buAutoNum type="alphaUcPeriod"/>
            </a:pPr>
            <a:r>
              <a:rPr lang="en-US" sz="1900" dirty="0">
                <a:solidFill>
                  <a:prstClr val="black"/>
                </a:solidFill>
              </a:rPr>
              <a:t>Intro sentence</a:t>
            </a:r>
          </a:p>
          <a:p>
            <a:pPr marL="1200150" lvl="1" indent="-742950">
              <a:buFontTx/>
              <a:buAutoNum type="alphaUcPeriod"/>
            </a:pPr>
            <a:r>
              <a:rPr lang="en-US" sz="1900" dirty="0">
                <a:solidFill>
                  <a:prstClr val="black"/>
                </a:solidFill>
              </a:rPr>
              <a:t>Context for topic</a:t>
            </a:r>
          </a:p>
          <a:p>
            <a:pPr marL="1200150" lvl="1" indent="-742950">
              <a:buFontTx/>
              <a:buAutoNum type="alphaUcPeriod"/>
            </a:pPr>
            <a:r>
              <a:rPr lang="en-US" sz="1900" dirty="0">
                <a:solidFill>
                  <a:prstClr val="black"/>
                </a:solidFill>
              </a:rPr>
              <a:t>Thesis </a:t>
            </a:r>
          </a:p>
          <a:p>
            <a:pPr marL="1200150" lvl="1" indent="-742950">
              <a:buFontTx/>
              <a:buAutoNum type="alphaUcPeriod"/>
            </a:pPr>
            <a:endParaRPr lang="en-US" sz="1900" dirty="0">
              <a:solidFill>
                <a:prstClr val="black"/>
              </a:solidFill>
            </a:endParaRPr>
          </a:p>
          <a:p>
            <a:pPr marL="0" lvl="1"/>
            <a:r>
              <a:rPr lang="en-US" sz="1900" dirty="0">
                <a:solidFill>
                  <a:prstClr val="black"/>
                </a:solidFill>
              </a:rPr>
              <a:t>II. Body Paragraph 1 </a:t>
            </a:r>
            <a:endParaRPr lang="en-US" sz="1900" dirty="0" smtClean="0">
              <a:solidFill>
                <a:prstClr val="black"/>
              </a:solidFill>
            </a:endParaRPr>
          </a:p>
          <a:p>
            <a:pPr marL="0" lvl="1"/>
            <a:r>
              <a:rPr lang="en-US" sz="1900" dirty="0" smtClean="0">
                <a:solidFill>
                  <a:prstClr val="black"/>
                </a:solidFill>
              </a:rPr>
              <a:t>      A. Topic sentence </a:t>
            </a:r>
          </a:p>
          <a:p>
            <a:pPr marL="0" lvl="1"/>
            <a:r>
              <a:rPr lang="en-US" sz="1900" dirty="0" smtClean="0">
                <a:solidFill>
                  <a:prstClr val="black"/>
                </a:solidFill>
              </a:rPr>
              <a:t>      B. Fact w/ evidence</a:t>
            </a:r>
          </a:p>
          <a:p>
            <a:pPr marL="0" lvl="1"/>
            <a:r>
              <a:rPr lang="en-US" sz="1900" dirty="0">
                <a:solidFill>
                  <a:prstClr val="black"/>
                </a:solidFill>
              </a:rPr>
              <a:t> </a:t>
            </a:r>
            <a:r>
              <a:rPr lang="en-US" sz="1900" dirty="0" smtClean="0">
                <a:solidFill>
                  <a:prstClr val="black"/>
                </a:solidFill>
              </a:rPr>
              <a:t>     C. Fact w/ evidence </a:t>
            </a:r>
          </a:p>
          <a:p>
            <a:pPr marL="0" lvl="1"/>
            <a:r>
              <a:rPr lang="en-US" sz="1900" dirty="0">
                <a:solidFill>
                  <a:prstClr val="black"/>
                </a:solidFill>
              </a:rPr>
              <a:t> </a:t>
            </a:r>
            <a:r>
              <a:rPr lang="en-US" sz="1900" dirty="0" smtClean="0">
                <a:solidFill>
                  <a:prstClr val="black"/>
                </a:solidFill>
              </a:rPr>
              <a:t>     	1. sub point/detail </a:t>
            </a:r>
          </a:p>
          <a:p>
            <a:pPr marL="0" lvl="1"/>
            <a:r>
              <a:rPr lang="en-US" sz="1900" dirty="0">
                <a:solidFill>
                  <a:prstClr val="black"/>
                </a:solidFill>
              </a:rPr>
              <a:t>	</a:t>
            </a:r>
            <a:r>
              <a:rPr lang="en-US" sz="1900" dirty="0" smtClean="0">
                <a:solidFill>
                  <a:prstClr val="black"/>
                </a:solidFill>
              </a:rPr>
              <a:t>2. sub point/detail</a:t>
            </a:r>
          </a:p>
          <a:p>
            <a:pPr marL="0" lvl="1"/>
            <a:r>
              <a:rPr lang="en-US" sz="1900" dirty="0">
                <a:solidFill>
                  <a:prstClr val="black"/>
                </a:solidFill>
              </a:rPr>
              <a:t> </a:t>
            </a:r>
            <a:r>
              <a:rPr lang="en-US" sz="1900" dirty="0" smtClean="0">
                <a:solidFill>
                  <a:prstClr val="black"/>
                </a:solidFill>
              </a:rPr>
              <a:t>     D. Analysis </a:t>
            </a:r>
          </a:p>
          <a:p>
            <a:pPr marL="0" lvl="1"/>
            <a:endParaRPr lang="en-US" sz="1900" dirty="0">
              <a:solidFill>
                <a:prstClr val="black"/>
              </a:solidFill>
            </a:endParaRPr>
          </a:p>
          <a:p>
            <a:pPr marL="0" lvl="1"/>
            <a:r>
              <a:rPr lang="en-US" sz="1900" dirty="0" smtClean="0">
                <a:solidFill>
                  <a:prstClr val="black"/>
                </a:solidFill>
              </a:rPr>
              <a:t>III. Body Paragraph 2</a:t>
            </a:r>
          </a:p>
          <a:p>
            <a:pPr marL="0" lvl="1"/>
            <a:endParaRPr lang="en-US" sz="1900" dirty="0">
              <a:solidFill>
                <a:prstClr val="black"/>
              </a:solidFill>
            </a:endParaRPr>
          </a:p>
          <a:p>
            <a:pPr marL="0" lvl="1"/>
            <a:r>
              <a:rPr lang="en-US" sz="1900" dirty="0" smtClean="0">
                <a:solidFill>
                  <a:prstClr val="black"/>
                </a:solidFill>
              </a:rPr>
              <a:t>IV. Body Paragraph 3</a:t>
            </a:r>
          </a:p>
          <a:p>
            <a:pPr marL="0" lvl="1"/>
            <a:endParaRPr lang="en-US" sz="1900" dirty="0">
              <a:solidFill>
                <a:prstClr val="black"/>
              </a:solidFill>
            </a:endParaRPr>
          </a:p>
          <a:p>
            <a:pPr marL="0" lvl="1"/>
            <a:r>
              <a:rPr lang="en-US" sz="1900" dirty="0" smtClean="0">
                <a:solidFill>
                  <a:prstClr val="black"/>
                </a:solidFill>
              </a:rPr>
              <a:t>V. Conclusion</a:t>
            </a:r>
          </a:p>
          <a:p>
            <a:pPr marL="0" lvl="1"/>
            <a:r>
              <a:rPr lang="en-US" sz="1900" dirty="0">
                <a:solidFill>
                  <a:prstClr val="black"/>
                </a:solidFill>
              </a:rPr>
              <a:t> </a:t>
            </a:r>
            <a:r>
              <a:rPr lang="en-US" sz="1900" dirty="0" smtClean="0">
                <a:solidFill>
                  <a:prstClr val="black"/>
                </a:solidFill>
              </a:rPr>
              <a:t>    A. Summarize thesis</a:t>
            </a:r>
          </a:p>
          <a:p>
            <a:pPr marL="0" lvl="1"/>
            <a:r>
              <a:rPr lang="en-US" sz="1900" dirty="0">
                <a:solidFill>
                  <a:prstClr val="black"/>
                </a:solidFill>
              </a:rPr>
              <a:t> </a:t>
            </a:r>
            <a:r>
              <a:rPr lang="en-US" sz="1900" dirty="0" smtClean="0">
                <a:solidFill>
                  <a:prstClr val="black"/>
                </a:solidFill>
              </a:rPr>
              <a:t>    B. Discuss larger significance </a:t>
            </a:r>
          </a:p>
          <a:p>
            <a:pPr marL="0" lvl="1"/>
            <a:r>
              <a:rPr lang="en-US" sz="1900" dirty="0">
                <a:solidFill>
                  <a:prstClr val="black"/>
                </a:solidFill>
              </a:rPr>
              <a:t> </a:t>
            </a:r>
            <a:r>
              <a:rPr lang="en-US" sz="1900" dirty="0" smtClean="0">
                <a:solidFill>
                  <a:prstClr val="black"/>
                </a:solidFill>
              </a:rPr>
              <a:t>    C. (Possibly) reveal unanswered questions </a:t>
            </a:r>
          </a:p>
          <a:p>
            <a:pPr marL="0" lvl="1"/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9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2226" y="1858297"/>
            <a:ext cx="1051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Words or phrases used to connect one idea to the next</a:t>
            </a:r>
            <a:r>
              <a:rPr lang="en-US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Used to help the reader progress from one idea to the next.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Show the relationship within a paragraph (or sentence) between main idea and support the author gives for those ideas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603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023"/>
            <a:ext cx="10515600" cy="1074841"/>
          </a:xfrm>
        </p:spPr>
        <p:txBody>
          <a:bodyPr>
            <a:noAutofit/>
          </a:bodyPr>
          <a:lstStyle/>
          <a:p>
            <a:r>
              <a:rPr lang="en-US" sz="3600" dirty="0" smtClean="0"/>
              <a:t>Four types of transitions </a:t>
            </a:r>
            <a:r>
              <a:rPr lang="en-US" sz="3600" dirty="0" smtClean="0">
                <a:hlinkClick r:id="rId2"/>
              </a:rPr>
              <a:t>https://www.msu.edu/~jdowell/135/transw.html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342103"/>
            <a:ext cx="105745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700" dirty="0" smtClean="0"/>
              <a:t>Additive transitions- show addition, introduction, similarity to other ideas, identification, clarification </a:t>
            </a:r>
          </a:p>
          <a:p>
            <a:endParaRPr lang="en-US" sz="27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700" dirty="0" smtClean="0"/>
              <a:t>Adversative Transitions- used to signal conflict, contradiction, concession, dismissal, emphasis, replacement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7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700" dirty="0" smtClean="0"/>
              <a:t>Causal Transitions- signal cause/effect, condition, effect/result, purpose, consequence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7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700" dirty="0" smtClean="0"/>
              <a:t>Sequential Transitions- signal chronological or logical sequence (building lists), numerical, continuation, conclusion, digression, resumption, summation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2084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342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 Theme</vt:lpstr>
      <vt:lpstr>Building Body Paragraphs</vt:lpstr>
      <vt:lpstr>PowerPoint Presentation</vt:lpstr>
      <vt:lpstr>PowerPoint Presentation</vt:lpstr>
      <vt:lpstr>PowerPoint Presentation</vt:lpstr>
      <vt:lpstr>Expository Essay Outline </vt:lpstr>
      <vt:lpstr>Transition</vt:lpstr>
      <vt:lpstr>Four types of transitions https://www.msu.edu/~jdowell/135/transw.html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Body Paragraphs</dc:title>
  <dc:creator>Danielle Carr</dc:creator>
  <cp:lastModifiedBy>Danielle Carr</cp:lastModifiedBy>
  <cp:revision>8</cp:revision>
  <dcterms:created xsi:type="dcterms:W3CDTF">2015-10-27T02:44:56Z</dcterms:created>
  <dcterms:modified xsi:type="dcterms:W3CDTF">2015-10-27T13:34:24Z</dcterms:modified>
</cp:coreProperties>
</file>